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6858000" cy="9144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duba Ahmad" initials="M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4311"/>
    <a:srgbClr val="3C6FB4"/>
    <a:srgbClr val="00FF00"/>
    <a:srgbClr val="FFCC00"/>
    <a:srgbClr val="0707F9"/>
    <a:srgbClr val="FF99FF"/>
    <a:srgbClr val="F47120"/>
    <a:srgbClr val="0EF275"/>
    <a:srgbClr val="CF01A8"/>
    <a:srgbClr val="04B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2" autoAdjust="0"/>
    <p:restoredTop sz="96978" autoAdjust="0"/>
  </p:normalViewPr>
  <p:slideViewPr>
    <p:cSldViewPr>
      <p:cViewPr>
        <p:scale>
          <a:sx n="150" d="100"/>
          <a:sy n="150" d="100"/>
        </p:scale>
        <p:origin x="282" y="24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EB29A-0BF4-4E98-8EA2-4C4544187036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73163"/>
            <a:ext cx="237490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6438"/>
            <a:ext cx="5680075" cy="3695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8915400"/>
            <a:ext cx="30765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ED60B-608F-4297-A2C8-1401F3C5938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5610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ED60B-608F-4297-A2C8-1401F3C5938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6623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565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882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410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858000" cy="9144000"/>
          </a:xfrm>
        </p:spPr>
        <p:txBody>
          <a:bodyPr/>
          <a:lstStyle/>
          <a:p>
            <a:endParaRPr lang="en-C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59" y="0"/>
            <a:ext cx="6858000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1597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9760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412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891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760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088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41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63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170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BF382-A4EB-4619-91DE-CCDC9B55C367}" type="datetimeFigureOut">
              <a:rPr lang="en-CA" smtClean="0"/>
              <a:t>2023-03-31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60253-20B4-40A5-A2A0-461631098F5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738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5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 73"/>
          <p:cNvSpPr/>
          <p:nvPr/>
        </p:nvSpPr>
        <p:spPr>
          <a:xfrm>
            <a:off x="304800" y="4149558"/>
            <a:ext cx="2711116" cy="3449053"/>
          </a:xfrm>
          <a:custGeom>
            <a:avLst/>
            <a:gdLst>
              <a:gd name="connsiteX0" fmla="*/ 2645264 w 2711116"/>
              <a:gd name="connsiteY0" fmla="*/ 8713 h 3449053"/>
              <a:gd name="connsiteX1" fmla="*/ 1486568 w 2711116"/>
              <a:gd name="connsiteY1" fmla="*/ 0 h 3449053"/>
              <a:gd name="connsiteX2" fmla="*/ 1491916 w 2711116"/>
              <a:gd name="connsiteY2" fmla="*/ 90905 h 3449053"/>
              <a:gd name="connsiteX3" fmla="*/ 96253 w 2711116"/>
              <a:gd name="connsiteY3" fmla="*/ 106947 h 3449053"/>
              <a:gd name="connsiteX4" fmla="*/ 0 w 2711116"/>
              <a:gd name="connsiteY4" fmla="*/ 2925010 h 3449053"/>
              <a:gd name="connsiteX5" fmla="*/ 481263 w 2711116"/>
              <a:gd name="connsiteY5" fmla="*/ 3449053 h 3449053"/>
              <a:gd name="connsiteX6" fmla="*/ 1074821 w 2711116"/>
              <a:gd name="connsiteY6" fmla="*/ 3433010 h 3449053"/>
              <a:gd name="connsiteX7" fmla="*/ 1074821 w 2711116"/>
              <a:gd name="connsiteY7" fmla="*/ 3304674 h 3449053"/>
              <a:gd name="connsiteX8" fmla="*/ 1941095 w 2711116"/>
              <a:gd name="connsiteY8" fmla="*/ 3288631 h 3449053"/>
              <a:gd name="connsiteX9" fmla="*/ 1946442 w 2711116"/>
              <a:gd name="connsiteY9" fmla="*/ 2807368 h 3449053"/>
              <a:gd name="connsiteX10" fmla="*/ 2053389 w 2711116"/>
              <a:gd name="connsiteY10" fmla="*/ 2641600 h 3449053"/>
              <a:gd name="connsiteX11" fmla="*/ 2144295 w 2711116"/>
              <a:gd name="connsiteY11" fmla="*/ 2582779 h 3449053"/>
              <a:gd name="connsiteX12" fmla="*/ 2641600 w 2711116"/>
              <a:gd name="connsiteY12" fmla="*/ 2593474 h 3449053"/>
              <a:gd name="connsiteX13" fmla="*/ 2636253 w 2711116"/>
              <a:gd name="connsiteY13" fmla="*/ 2502568 h 3449053"/>
              <a:gd name="connsiteX14" fmla="*/ 2711116 w 2711116"/>
              <a:gd name="connsiteY14" fmla="*/ 2497221 h 3449053"/>
              <a:gd name="connsiteX15" fmla="*/ 2695074 w 2711116"/>
              <a:gd name="connsiteY15" fmla="*/ 0 h 3449053"/>
              <a:gd name="connsiteX16" fmla="*/ 2645264 w 2711116"/>
              <a:gd name="connsiteY16" fmla="*/ 8713 h 3449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11116" h="3449053">
                <a:moveTo>
                  <a:pt x="2645264" y="8713"/>
                </a:moveTo>
                <a:lnTo>
                  <a:pt x="1486568" y="0"/>
                </a:lnTo>
                <a:lnTo>
                  <a:pt x="1491916" y="90905"/>
                </a:lnTo>
                <a:lnTo>
                  <a:pt x="96253" y="106947"/>
                </a:lnTo>
                <a:lnTo>
                  <a:pt x="0" y="2925010"/>
                </a:lnTo>
                <a:lnTo>
                  <a:pt x="481263" y="3449053"/>
                </a:lnTo>
                <a:lnTo>
                  <a:pt x="1074821" y="3433010"/>
                </a:lnTo>
                <a:lnTo>
                  <a:pt x="1074821" y="3304674"/>
                </a:lnTo>
                <a:lnTo>
                  <a:pt x="1941095" y="3288631"/>
                </a:lnTo>
                <a:cubicBezTo>
                  <a:pt x="1942877" y="3128210"/>
                  <a:pt x="1944660" y="2967789"/>
                  <a:pt x="1946442" y="2807368"/>
                </a:cubicBezTo>
                <a:lnTo>
                  <a:pt x="2053389" y="2641600"/>
                </a:lnTo>
                <a:lnTo>
                  <a:pt x="2144295" y="2582779"/>
                </a:lnTo>
                <a:lnTo>
                  <a:pt x="2641600" y="2593474"/>
                </a:lnTo>
                <a:lnTo>
                  <a:pt x="2636253" y="2502568"/>
                </a:lnTo>
                <a:lnTo>
                  <a:pt x="2711116" y="2497221"/>
                </a:lnTo>
                <a:lnTo>
                  <a:pt x="2695074" y="0"/>
                </a:lnTo>
                <a:lnTo>
                  <a:pt x="2645264" y="8713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2" name="TextBox 261"/>
          <p:cNvSpPr txBox="1"/>
          <p:nvPr/>
        </p:nvSpPr>
        <p:spPr>
          <a:xfrm>
            <a:off x="5051272" y="4619725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2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5013176" y="4849412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3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4" name="TextBox 263"/>
          <p:cNvSpPr txBox="1"/>
          <p:nvPr/>
        </p:nvSpPr>
        <p:spPr>
          <a:xfrm>
            <a:off x="5065465" y="5038471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4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5" name="TextBox 264"/>
          <p:cNvSpPr txBox="1"/>
          <p:nvPr/>
        </p:nvSpPr>
        <p:spPr>
          <a:xfrm>
            <a:off x="5065465" y="5240645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5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5070348" y="5449904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6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7" name="TextBox 266"/>
          <p:cNvSpPr txBox="1"/>
          <p:nvPr/>
        </p:nvSpPr>
        <p:spPr>
          <a:xfrm>
            <a:off x="5070347" y="5665348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7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8" name="TextBox 267"/>
          <p:cNvSpPr txBox="1"/>
          <p:nvPr/>
        </p:nvSpPr>
        <p:spPr>
          <a:xfrm>
            <a:off x="5070347" y="5874470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8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9" name="TextBox 268"/>
          <p:cNvSpPr txBox="1"/>
          <p:nvPr/>
        </p:nvSpPr>
        <p:spPr>
          <a:xfrm>
            <a:off x="5065464" y="6083406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9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70" name="TextBox 269"/>
          <p:cNvSpPr txBox="1"/>
          <p:nvPr/>
        </p:nvSpPr>
        <p:spPr>
          <a:xfrm>
            <a:off x="4998339" y="6300772"/>
            <a:ext cx="3028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10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71" name="TextBox 270"/>
          <p:cNvSpPr txBox="1"/>
          <p:nvPr/>
        </p:nvSpPr>
        <p:spPr>
          <a:xfrm>
            <a:off x="5013176" y="6509820"/>
            <a:ext cx="286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11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72" name="TextBox 271"/>
          <p:cNvSpPr txBox="1"/>
          <p:nvPr/>
        </p:nvSpPr>
        <p:spPr>
          <a:xfrm>
            <a:off x="5013176" y="6730589"/>
            <a:ext cx="286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12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46576" y="4432815"/>
            <a:ext cx="1492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Gotham Book" pitchFamily="50" charset="0"/>
                <a:cs typeface="Gotham Book" pitchFamily="50" charset="0"/>
              </a:rPr>
              <a:t>1</a:t>
            </a:r>
            <a:endParaRPr lang="en-CA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84651" y="4628441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">
                <a:solidFill>
                  <a:prstClr val="white"/>
                </a:solidFill>
                <a:latin typeface="Gotham Book" pitchFamily="50" charset="0"/>
                <a:cs typeface="Gotham Book" pitchFamily="50" charset="0"/>
              </a:rPr>
              <a:t>30</a:t>
            </a:r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084651" y="4842605"/>
            <a:ext cx="45719" cy="45719"/>
          </a:xfrm>
          <a:prstGeom prst="rect">
            <a:avLst/>
          </a:prstGeom>
          <a:pattFill prst="lgCheck">
            <a:fgClr>
              <a:srgbClr val="00FF00"/>
            </a:fgClr>
            <a:bgClr>
              <a:schemeClr val="bg1"/>
            </a:bgClr>
          </a:pattFill>
          <a:ln w="952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420888" y="435597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729036" y="434050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420888" y="457947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2728545" y="457542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730831" y="4814312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422425" y="481431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727843" y="504479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727845" y="5277995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730865" y="551022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730899" y="574222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420888" y="5760479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420888" y="553112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2420887" y="529739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029945" y="457014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029945" y="443812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2417942" y="504828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2736008" y="264952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728392" y="241176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2733304" y="217852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2416872" y="241157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416871" y="2649524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2418880" y="2178522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2418877" y="186290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2728392" y="1866535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2733532" y="1634869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2730830" y="140364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2418880" y="1396285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2416872" y="163486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4211770" y="91049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530719" y="90659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5150102" y="90355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175223" y="90355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36911" y="91534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966568" y="90962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" name="Teardrop 1"/>
          <p:cNvSpPr/>
          <p:nvPr/>
        </p:nvSpPr>
        <p:spPr>
          <a:xfrm>
            <a:off x="5127242" y="997889"/>
            <a:ext cx="73117" cy="55757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1600" dirty="0"/>
          </a:p>
        </p:txBody>
      </p:sp>
      <p:sp>
        <p:nvSpPr>
          <p:cNvPr id="70" name="Teardrop 69"/>
          <p:cNvSpPr/>
          <p:nvPr/>
        </p:nvSpPr>
        <p:spPr>
          <a:xfrm>
            <a:off x="2152364" y="1043608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1600" dirty="0"/>
          </a:p>
        </p:txBody>
      </p:sp>
      <p:sp>
        <p:nvSpPr>
          <p:cNvPr id="71" name="Teardrop 70"/>
          <p:cNvSpPr/>
          <p:nvPr/>
        </p:nvSpPr>
        <p:spPr>
          <a:xfrm>
            <a:off x="2090279" y="4525398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5" name="Rectangle 4"/>
          <p:cNvSpPr/>
          <p:nvPr/>
        </p:nvSpPr>
        <p:spPr>
          <a:xfrm>
            <a:off x="3346574" y="1043607"/>
            <a:ext cx="670648" cy="3356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endParaRPr lang="en-US" sz="500" dirty="0" smtClean="0">
              <a:solidFill>
                <a:schemeClr val="tx1"/>
              </a:solidFill>
            </a:endParaRPr>
          </a:p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C CAFÉ </a:t>
            </a:r>
            <a:r>
              <a:rPr lang="en-US" sz="6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PATIO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439730" y="733459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548230" y="723629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437532" y="695807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95" name="Multiply 94"/>
          <p:cNvSpPr/>
          <p:nvPr/>
        </p:nvSpPr>
        <p:spPr>
          <a:xfrm>
            <a:off x="2976852" y="6569778"/>
            <a:ext cx="83047" cy="104627"/>
          </a:xfrm>
          <a:prstGeom prst="mathMultiply">
            <a:avLst/>
          </a:prstGeom>
          <a:solidFill>
            <a:srgbClr val="FFCC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7" name="Teardrop 96"/>
          <p:cNvSpPr/>
          <p:nvPr/>
        </p:nvSpPr>
        <p:spPr>
          <a:xfrm>
            <a:off x="3659038" y="4506529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98" name="Teardrop 97"/>
          <p:cNvSpPr/>
          <p:nvPr/>
        </p:nvSpPr>
        <p:spPr>
          <a:xfrm>
            <a:off x="4077072" y="4510899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99" name="Teardrop 98"/>
          <p:cNvSpPr/>
          <p:nvPr/>
        </p:nvSpPr>
        <p:spPr>
          <a:xfrm>
            <a:off x="4416183" y="4510899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143" name="Rectangle 142"/>
          <p:cNvSpPr/>
          <p:nvPr/>
        </p:nvSpPr>
        <p:spPr>
          <a:xfrm>
            <a:off x="5071138" y="1214174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5109595" y="131963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5109595" y="1474685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5196735" y="190120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5196734" y="215213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5104383" y="163486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5104383" y="178726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104383" y="193966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5100825" y="209879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5100825" y="225119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5099568" y="241069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5102995" y="256309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5071787" y="2833925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029945" y="5600433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5029945" y="6021009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5102995" y="271797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5084651" y="6087658"/>
            <a:ext cx="45719" cy="45719"/>
          </a:xfrm>
          <a:prstGeom prst="rect">
            <a:avLst/>
          </a:prstGeom>
          <a:solidFill>
            <a:srgbClr val="7030A0"/>
          </a:solidFill>
          <a:ln w="95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029945" y="5877039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5029945" y="6464101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5084651" y="5877038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5084651" y="6519520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5033552" y="6241266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5029945" y="6660332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5084651" y="6301090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029945" y="6897957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084651" y="6725270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3" name="Rectangle 172"/>
          <p:cNvSpPr/>
          <p:nvPr/>
        </p:nvSpPr>
        <p:spPr>
          <a:xfrm>
            <a:off x="5029945" y="5392967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5029945" y="518847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5029945" y="498674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6" name="Rectangle 175"/>
          <p:cNvSpPr/>
          <p:nvPr/>
        </p:nvSpPr>
        <p:spPr>
          <a:xfrm>
            <a:off x="5029945" y="4772499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5084651" y="6965330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5029945" y="4628442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029945" y="4372522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" dirty="0" smtClean="0">
                <a:latin typeface="Gotham Book" pitchFamily="50" charset="0"/>
                <a:cs typeface="Gotham Book" pitchFamily="50" charset="0"/>
              </a:rPr>
              <a:t>15</a:t>
            </a:r>
            <a:endParaRPr lang="en-CA" sz="2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5029945" y="6725270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5029945" y="6519520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5084651" y="4438124"/>
            <a:ext cx="45719" cy="45719"/>
          </a:xfrm>
          <a:prstGeom prst="rect">
            <a:avLst/>
          </a:prstGeom>
          <a:solidFill>
            <a:srgbClr val="00B050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" dirty="0">
                <a:latin typeface="Gotham Book" pitchFamily="50" charset="0"/>
                <a:cs typeface="Gotham Book" pitchFamily="50" charset="0"/>
              </a:rPr>
              <a:t>30</a:t>
            </a:r>
            <a:endParaRPr lang="en-CA" sz="2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5029945" y="6964164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5" name="Rectangle 194"/>
          <p:cNvSpPr/>
          <p:nvPr/>
        </p:nvSpPr>
        <p:spPr>
          <a:xfrm>
            <a:off x="5029945" y="6088568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6" name="Rectangle 195"/>
          <p:cNvSpPr/>
          <p:nvPr/>
        </p:nvSpPr>
        <p:spPr>
          <a:xfrm>
            <a:off x="5029945" y="5815327"/>
            <a:ext cx="45719" cy="45719"/>
          </a:xfrm>
          <a:prstGeom prst="rect">
            <a:avLst/>
          </a:prstGeom>
          <a:solidFill>
            <a:srgbClr val="CF01A8"/>
          </a:solidFill>
          <a:ln w="9525">
            <a:solidFill>
              <a:srgbClr val="CF0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038526" y="6304525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0" name="Rectangle 219"/>
          <p:cNvSpPr/>
          <p:nvPr/>
        </p:nvSpPr>
        <p:spPr>
          <a:xfrm>
            <a:off x="5517826" y="6346228"/>
            <a:ext cx="698014" cy="5517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endParaRPr lang="en-US" sz="600" b="1" dirty="0" smtClean="0">
              <a:latin typeface="Gotham Book" pitchFamily="50" charset="0"/>
              <a:cs typeface="Gotham Book" pitchFamily="50" charset="0"/>
            </a:endParaRPr>
          </a:p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PERMANENT ART INSTALLATION</a:t>
            </a:r>
          </a:p>
          <a:p>
            <a:pPr algn="ctr"/>
            <a:endParaRPr lang="en-CA" sz="10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2828" y="5423557"/>
            <a:ext cx="666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>
                <a:solidFill>
                  <a:srgbClr val="00B050"/>
                </a:solidFill>
                <a:latin typeface="Gotham Book" pitchFamily="50" charset="0"/>
                <a:cs typeface="Gotham Book" pitchFamily="50" charset="0"/>
              </a:rPr>
              <a:t>LAWN</a:t>
            </a:r>
          </a:p>
          <a:p>
            <a:pPr algn="ctr"/>
            <a:r>
              <a:rPr lang="en-US" sz="600" b="1" dirty="0" smtClean="0">
                <a:solidFill>
                  <a:srgbClr val="00B050"/>
                </a:solidFill>
                <a:latin typeface="Gotham Book" pitchFamily="50" charset="0"/>
                <a:cs typeface="Gotham Book" pitchFamily="50" charset="0"/>
              </a:rPr>
              <a:t>156’ X 189’</a:t>
            </a:r>
            <a:endParaRPr lang="en-CA" sz="600" b="1" dirty="0">
              <a:solidFill>
                <a:srgbClr val="00B050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3241663" y="1768088"/>
            <a:ext cx="16216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u="sng" dirty="0" smtClean="0">
                <a:solidFill>
                  <a:schemeClr val="accent1"/>
                </a:solidFill>
                <a:latin typeface="Gotham Book" pitchFamily="50" charset="0"/>
                <a:cs typeface="Gotham Book" pitchFamily="50" charset="0"/>
              </a:rPr>
              <a:t>FOUNTAIN/RINK</a:t>
            </a:r>
            <a:endParaRPr lang="en-CA" sz="600" b="1" u="sng" dirty="0">
              <a:solidFill>
                <a:schemeClr val="accent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5229200" y="1955693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AMPHITHEATRE</a:t>
            </a:r>
          </a:p>
          <a:p>
            <a:r>
              <a:rPr lang="en-US" sz="500" b="1" dirty="0" smtClean="0">
                <a:latin typeface="Gotham Book" pitchFamily="50" charset="0"/>
                <a:cs typeface="Gotham Book" pitchFamily="50" charset="0"/>
              </a:rPr>
              <a:t> (Stage &amp; Seating</a:t>
            </a:r>
            <a:br>
              <a:rPr lang="en-US" sz="5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500" b="1" dirty="0" smtClean="0">
                <a:latin typeface="Gotham Book" pitchFamily="50" charset="0"/>
                <a:cs typeface="Gotham Book" pitchFamily="50" charset="0"/>
              </a:rPr>
              <a:t> for 200) </a:t>
            </a:r>
            <a:endParaRPr lang="en-CA" sz="5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 rot="16200000">
            <a:off x="1938140" y="1922046"/>
            <a:ext cx="1270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UPPER RAISED GARDEN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 rot="16200000">
            <a:off x="1888983" y="4835446"/>
            <a:ext cx="144868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LOWER RAISED GARDEN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2314047" y="6239217"/>
            <a:ext cx="7781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GLASS PAVILION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3808695" y="6793486"/>
            <a:ext cx="368444" cy="37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endParaRPr lang="en-US" sz="600" b="1" dirty="0" smtClean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MAIN STAGE</a:t>
            </a:r>
          </a:p>
          <a:p>
            <a:pPr algn="ctr"/>
            <a:endParaRPr lang="en-CA" sz="10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8" name="Rectangle 227"/>
          <p:cNvSpPr/>
          <p:nvPr/>
        </p:nvSpPr>
        <p:spPr>
          <a:xfrm>
            <a:off x="3608202" y="98438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3681897" y="983409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024952" y="4619916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5024952" y="5038471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5024952" y="5240645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>
            <a:off x="5024952" y="5444857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5024952" y="5659200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>
            <a:off x="5029945" y="5874470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5029945" y="6078682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5029945" y="6293025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5028988" y="6509820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5028988" y="6714032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2595" y="3768057"/>
            <a:ext cx="20108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CITY</a:t>
            </a:r>
            <a:r>
              <a:rPr lang="en-US" sz="10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CENTRE</a:t>
            </a:r>
            <a:r>
              <a:rPr lang="en-US" sz="10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DRIVE</a:t>
            </a:r>
            <a:endParaRPr lang="en-CA" sz="10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5029945" y="4842607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1808519" y="7681677"/>
            <a:ext cx="33492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BURNHAMTHORPE ROAD WEST</a:t>
            </a:r>
          </a:p>
        </p:txBody>
      </p:sp>
      <p:cxnSp>
        <p:nvCxnSpPr>
          <p:cNvPr id="233" name="Straight Connector 232"/>
          <p:cNvCxnSpPr/>
          <p:nvPr/>
        </p:nvCxnSpPr>
        <p:spPr>
          <a:xfrm>
            <a:off x="5032792" y="4828014"/>
            <a:ext cx="19746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/>
          <p:cNvSpPr/>
          <p:nvPr/>
        </p:nvSpPr>
        <p:spPr>
          <a:xfrm>
            <a:off x="764704" y="589228"/>
            <a:ext cx="5400600" cy="21602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            CIVIC CENTRE</a:t>
            </a:r>
            <a:endParaRPr lang="en-CA" sz="8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4" name="AutoShape 2" descr="http://www.clker.com/cliparts/b/0/S/D/m/b/large-man-woman-bathroom-sign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5" name="AutoShape 4" descr="http://www.clker.com/cliparts/b/0/S/D/m/b/large-man-woman-bathroom-sign.sv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" t="5046" r="5687" b="29974"/>
          <a:stretch/>
        </p:blipFill>
        <p:spPr bwMode="auto">
          <a:xfrm>
            <a:off x="2543137" y="660795"/>
            <a:ext cx="207294" cy="144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ight Arrow 27"/>
          <p:cNvSpPr/>
          <p:nvPr/>
        </p:nvSpPr>
        <p:spPr>
          <a:xfrm rot="10800000">
            <a:off x="5733255" y="5828877"/>
            <a:ext cx="1022644" cy="32729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56" name="TextBox 255"/>
          <p:cNvSpPr txBox="1"/>
          <p:nvPr/>
        </p:nvSpPr>
        <p:spPr>
          <a:xfrm>
            <a:off x="5733254" y="5889500"/>
            <a:ext cx="1080120" cy="221018"/>
          </a:xfrm>
          <a:prstGeom prst="rect">
            <a:avLst/>
          </a:prstGeom>
          <a:noFill/>
        </p:spPr>
        <p:txBody>
          <a:bodyPr wrap="square" lIns="18000" tIns="18000" rIns="18000" bIns="18000" rtlCol="0">
            <a:spAutoFit/>
          </a:bodyPr>
          <a:lstStyle/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LIBRARY PARKING ENTRANCE &amp; EXIT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61" name="TextBox 260"/>
          <p:cNvSpPr txBox="1"/>
          <p:nvPr/>
        </p:nvSpPr>
        <p:spPr>
          <a:xfrm rot="5400000">
            <a:off x="4668643" y="5551101"/>
            <a:ext cx="140745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Gotham Book" pitchFamily="50" charset="0"/>
                <a:cs typeface="Gotham Book" pitchFamily="50" charset="0"/>
              </a:rPr>
              <a:t>MARKET TRELLIS</a:t>
            </a:r>
            <a:endParaRPr lang="en-CA" sz="8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5477" y="350761"/>
            <a:ext cx="68525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PRINCESS</a:t>
            </a:r>
            <a:r>
              <a:rPr lang="en-US" sz="10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ROYAL</a:t>
            </a:r>
            <a:r>
              <a:rPr lang="en-US" sz="10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DRIVE</a:t>
            </a:r>
            <a:endParaRPr lang="en-CA" sz="1000" b="1" dirty="0"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01" name="Picture 20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054" y="4363365"/>
            <a:ext cx="66194" cy="53008"/>
          </a:xfrm>
          <a:prstGeom prst="rect">
            <a:avLst/>
          </a:prstGeom>
          <a:ln w="9525">
            <a:solidFill>
              <a:srgbClr val="00B0F0"/>
            </a:solidFill>
          </a:ln>
        </p:spPr>
      </p:pic>
      <p:pic>
        <p:nvPicPr>
          <p:cNvPr id="203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" t="5046" r="5687" b="29974"/>
          <a:stretch/>
        </p:blipFill>
        <p:spPr bwMode="auto">
          <a:xfrm>
            <a:off x="5217498" y="1526557"/>
            <a:ext cx="222650" cy="155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6" name="Picture 2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796" y="674106"/>
            <a:ext cx="146792" cy="117551"/>
          </a:xfrm>
          <a:prstGeom prst="rect">
            <a:avLst/>
          </a:prstGeom>
          <a:ln w="19050">
            <a:solidFill>
              <a:srgbClr val="00B0F0"/>
            </a:solidFill>
          </a:ln>
        </p:spPr>
      </p:pic>
      <p:pic>
        <p:nvPicPr>
          <p:cNvPr id="1026" name="Picture 2" descr="https://mywheel-trans.ttc.ca/images/wtlogo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25"/>
          <a:stretch/>
        </p:blipFill>
        <p:spPr bwMode="auto">
          <a:xfrm>
            <a:off x="67283" y="6257158"/>
            <a:ext cx="187535" cy="18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mywheel-trans.ttc.ca/images/wtlogo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" t="50000" r="24798" b="8171"/>
          <a:stretch/>
        </p:blipFill>
        <p:spPr bwMode="auto">
          <a:xfrm rot="16200000">
            <a:off x="-50949" y="6334010"/>
            <a:ext cx="700397" cy="96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8" name="Right Arrow 217"/>
          <p:cNvSpPr/>
          <p:nvPr/>
        </p:nvSpPr>
        <p:spPr>
          <a:xfrm rot="10800000">
            <a:off x="5301208" y="2555776"/>
            <a:ext cx="1022644" cy="32729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22" name="TextBox 221"/>
          <p:cNvSpPr txBox="1"/>
          <p:nvPr/>
        </p:nvSpPr>
        <p:spPr>
          <a:xfrm>
            <a:off x="5301208" y="2622790"/>
            <a:ext cx="1080120" cy="221018"/>
          </a:xfrm>
          <a:prstGeom prst="rect">
            <a:avLst/>
          </a:prstGeom>
          <a:noFill/>
        </p:spPr>
        <p:txBody>
          <a:bodyPr wrap="square" lIns="18000" tIns="18000" rIns="18000" bIns="18000" rtlCol="0">
            <a:spAutoFit/>
          </a:bodyPr>
          <a:lstStyle/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CIVIC PARKING ENTRANCE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5" name="Right Arrow 224"/>
          <p:cNvSpPr/>
          <p:nvPr/>
        </p:nvSpPr>
        <p:spPr>
          <a:xfrm>
            <a:off x="5494992" y="1191445"/>
            <a:ext cx="1022644" cy="327298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   CIVIC PARKING EXIT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26" name="Teardrop 225"/>
          <p:cNvSpPr/>
          <p:nvPr/>
        </p:nvSpPr>
        <p:spPr>
          <a:xfrm>
            <a:off x="4941168" y="4598289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27" name="Teardrop 226"/>
          <p:cNvSpPr/>
          <p:nvPr/>
        </p:nvSpPr>
        <p:spPr>
          <a:xfrm>
            <a:off x="4941168" y="6686521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30" name="Teardrop 229"/>
          <p:cNvSpPr/>
          <p:nvPr/>
        </p:nvSpPr>
        <p:spPr>
          <a:xfrm>
            <a:off x="4941168" y="5004048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31" name="Teardrop 230"/>
          <p:cNvSpPr/>
          <p:nvPr/>
        </p:nvSpPr>
        <p:spPr>
          <a:xfrm>
            <a:off x="4941168" y="5436096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43" name="Teardrop 242"/>
          <p:cNvSpPr/>
          <p:nvPr/>
        </p:nvSpPr>
        <p:spPr>
          <a:xfrm>
            <a:off x="4941168" y="5868144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51" name="Teardrop 250"/>
          <p:cNvSpPr/>
          <p:nvPr/>
        </p:nvSpPr>
        <p:spPr>
          <a:xfrm>
            <a:off x="4941168" y="6254473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pic>
        <p:nvPicPr>
          <p:cNvPr id="13" name="Picture 2" descr="http://cliparts.co/cliparts/dT9/KKX/dT9KKXrBc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272" y="4105363"/>
            <a:ext cx="99985" cy="14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7" name="Picture 2" descr="http://cliparts.co/cliparts/dT9/KKX/dT9KKXrBc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44" y="4084274"/>
            <a:ext cx="99985" cy="14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9" name="Picture 2" descr="http://www.packington.info/bloggle/wp-content/uploads/2014/01/Sign-Defibrillator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697" y="595394"/>
            <a:ext cx="113596" cy="16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0" name="Cross 279"/>
          <p:cNvSpPr/>
          <p:nvPr/>
        </p:nvSpPr>
        <p:spPr>
          <a:xfrm>
            <a:off x="4274197" y="603050"/>
            <a:ext cx="92084" cy="102744"/>
          </a:xfrm>
          <a:prstGeom prst="plus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9" name="Flowchart: Collate 288"/>
          <p:cNvSpPr/>
          <p:nvPr/>
        </p:nvSpPr>
        <p:spPr>
          <a:xfrm>
            <a:off x="2953992" y="3612975"/>
            <a:ext cx="45719" cy="53265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90" name="Flowchart: Collate 289"/>
          <p:cNvSpPr/>
          <p:nvPr/>
        </p:nvSpPr>
        <p:spPr>
          <a:xfrm>
            <a:off x="3862293" y="4332960"/>
            <a:ext cx="45719" cy="53265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93" name="5-Point Star 292"/>
          <p:cNvSpPr/>
          <p:nvPr/>
        </p:nvSpPr>
        <p:spPr>
          <a:xfrm>
            <a:off x="5517232" y="5796136"/>
            <a:ext cx="45719" cy="45719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5407600" y="3414544"/>
            <a:ext cx="288125" cy="727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x</a:t>
            </a:r>
            <a:r>
              <a:rPr lang="en-US" sz="4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6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95" name="Multiply 294"/>
          <p:cNvSpPr/>
          <p:nvPr/>
        </p:nvSpPr>
        <p:spPr>
          <a:xfrm>
            <a:off x="5650209" y="5796136"/>
            <a:ext cx="83047" cy="104627"/>
          </a:xfrm>
          <a:prstGeom prst="mathMultiply">
            <a:avLst/>
          </a:prstGeom>
          <a:solidFill>
            <a:srgbClr val="FFCC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6" name="Multiply 295"/>
          <p:cNvSpPr/>
          <p:nvPr/>
        </p:nvSpPr>
        <p:spPr>
          <a:xfrm>
            <a:off x="5650209" y="6084168"/>
            <a:ext cx="83047" cy="104627"/>
          </a:xfrm>
          <a:prstGeom prst="mathMultiply">
            <a:avLst/>
          </a:prstGeom>
          <a:solidFill>
            <a:srgbClr val="FFCC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0" name="Rectangle 299"/>
          <p:cNvSpPr/>
          <p:nvPr/>
        </p:nvSpPr>
        <p:spPr>
          <a:xfrm>
            <a:off x="1856426" y="4291330"/>
            <a:ext cx="288125" cy="727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x</a:t>
            </a:r>
            <a:r>
              <a:rPr lang="en-US" sz="4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6</a:t>
            </a:r>
            <a:endParaRPr lang="en-CA" sz="8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3" name="Rectangle 302"/>
          <p:cNvSpPr/>
          <p:nvPr/>
        </p:nvSpPr>
        <p:spPr>
          <a:xfrm>
            <a:off x="5383305" y="3426099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6" name="Rectangle 305"/>
          <p:cNvSpPr/>
          <p:nvPr/>
        </p:nvSpPr>
        <p:spPr>
          <a:xfrm>
            <a:off x="4005017" y="4884368"/>
            <a:ext cx="288125" cy="727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endParaRPr lang="en-CA" sz="8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7" name="Rectangle 306"/>
          <p:cNvSpPr/>
          <p:nvPr/>
        </p:nvSpPr>
        <p:spPr>
          <a:xfrm>
            <a:off x="4167752" y="4463990"/>
            <a:ext cx="197145" cy="745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x</a:t>
            </a:r>
            <a:r>
              <a:rPr lang="en-US" sz="4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6 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32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825" y="4301798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7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043" y="6919739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4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761" y="6890846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3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198" y="5932274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" name="Rectangular Callout 309"/>
          <p:cNvSpPr/>
          <p:nvPr/>
        </p:nvSpPr>
        <p:spPr>
          <a:xfrm>
            <a:off x="911756" y="7678914"/>
            <a:ext cx="558409" cy="205454"/>
          </a:xfrm>
          <a:prstGeom prst="wedgeRectCallout">
            <a:avLst>
              <a:gd name="adj1" fmla="val 74779"/>
              <a:gd name="adj2" fmla="val -123139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" tIns="7200" rIns="7200" bIns="7200" rtlCol="0" anchor="ctr"/>
          <a:lstStyle/>
          <a:p>
            <a:pPr algn="ctr"/>
            <a:r>
              <a:rPr lang="en-US" sz="600" b="1" dirty="0" smtClean="0">
                <a:solidFill>
                  <a:srgbClr val="CF01A8"/>
                </a:solidFill>
                <a:latin typeface="Gotham Book" pitchFamily="50" charset="0"/>
                <a:cs typeface="Gotham Book" pitchFamily="50" charset="0"/>
              </a:rPr>
              <a:t>ACCESSIBLE RAMP</a:t>
            </a:r>
            <a:endParaRPr lang="en-CA" sz="600" b="1" dirty="0">
              <a:solidFill>
                <a:srgbClr val="CF01A8"/>
              </a:solidFill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312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567" y="2660802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5690" y="1287867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8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882" y="2608393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915" y="684381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6" name="Picture 24" descr="https://upload.wikimedia.org/wikipedia/commons/thumb/b/bb/Elevator_(Madrid_Metro).svg/2000px-Elevator_(Madrid_Metro).svg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701" y="2764490"/>
            <a:ext cx="186395" cy="18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8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4289" y="903556"/>
            <a:ext cx="134454" cy="1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9" name="Picture 24" descr="https://upload.wikimedia.org/wikipedia/commons/thumb/b/bb/Elevator_(Madrid_Metro).svg/2000px-Elevator_(Madrid_Metro).svg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649" y="618857"/>
            <a:ext cx="186395" cy="186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6" name="Rectangular Callout 245"/>
          <p:cNvSpPr/>
          <p:nvPr/>
        </p:nvSpPr>
        <p:spPr>
          <a:xfrm>
            <a:off x="6197168" y="3072007"/>
            <a:ext cx="558409" cy="264949"/>
          </a:xfrm>
          <a:prstGeom prst="wedgeRectCallout">
            <a:avLst>
              <a:gd name="adj1" fmla="val -73052"/>
              <a:gd name="adj2" fmla="val -110842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" tIns="7200" rIns="7200" bIns="7200" rtlCol="0" anchor="ctr"/>
          <a:lstStyle/>
          <a:p>
            <a:pPr algn="ctr"/>
            <a:r>
              <a:rPr lang="en-US" sz="500" b="1" dirty="0" smtClean="0">
                <a:solidFill>
                  <a:srgbClr val="CF01A8"/>
                </a:solidFill>
                <a:latin typeface="Gotham Book" pitchFamily="50" charset="0"/>
                <a:cs typeface="Gotham Book" pitchFamily="50" charset="0"/>
              </a:rPr>
              <a:t>SOUTH UPPER SQUARE RAMP</a:t>
            </a:r>
            <a:endParaRPr lang="en-CA" sz="500" b="1" dirty="0">
              <a:solidFill>
                <a:srgbClr val="CF01A8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52" name="Rectangular Callout 251"/>
          <p:cNvSpPr/>
          <p:nvPr/>
        </p:nvSpPr>
        <p:spPr>
          <a:xfrm>
            <a:off x="5851444" y="491332"/>
            <a:ext cx="624713" cy="264230"/>
          </a:xfrm>
          <a:prstGeom prst="wedgeRectCallout">
            <a:avLst>
              <a:gd name="adj1" fmla="val -23899"/>
              <a:gd name="adj2" fmla="val 196041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" tIns="7200" rIns="7200" bIns="7200" rtlCol="0" anchor="ctr"/>
          <a:lstStyle/>
          <a:p>
            <a:pPr algn="ctr"/>
            <a:r>
              <a:rPr lang="en-US" sz="500" b="1" dirty="0" smtClean="0">
                <a:solidFill>
                  <a:srgbClr val="CF01A8"/>
                </a:solidFill>
                <a:latin typeface="Gotham Book" pitchFamily="50" charset="0"/>
                <a:cs typeface="Gotham Book" pitchFamily="50" charset="0"/>
              </a:rPr>
              <a:t>NORTH UPPER SQUARE RAMP</a:t>
            </a:r>
            <a:endParaRPr lang="en-CA" sz="500" b="1" dirty="0">
              <a:solidFill>
                <a:srgbClr val="CF01A8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3276" y="4666724"/>
            <a:ext cx="1629187" cy="197079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3" name="TextBox 252"/>
          <p:cNvSpPr txBox="1"/>
          <p:nvPr/>
        </p:nvSpPr>
        <p:spPr>
          <a:xfrm rot="5400000">
            <a:off x="5734067" y="4385859"/>
            <a:ext cx="20108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DUKE OF YORK</a:t>
            </a:r>
            <a:endParaRPr lang="en-CA" sz="10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77" name="TextBox 276"/>
          <p:cNvSpPr txBox="1"/>
          <p:nvPr/>
        </p:nvSpPr>
        <p:spPr>
          <a:xfrm rot="16200000">
            <a:off x="-766628" y="4528320"/>
            <a:ext cx="17667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Gotham Book" pitchFamily="50" charset="0"/>
                <a:cs typeface="Gotham Book" pitchFamily="50" charset="0"/>
              </a:rPr>
              <a:t>LIVING ARTS DRIVE</a:t>
            </a:r>
            <a:endParaRPr lang="en-CA" sz="10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5" name="TextBox 284"/>
          <p:cNvSpPr txBox="1"/>
          <p:nvPr/>
        </p:nvSpPr>
        <p:spPr>
          <a:xfrm>
            <a:off x="1029844" y="4958508"/>
            <a:ext cx="611734" cy="2210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18000" tIns="18000" rIns="18000" bIns="18000" rtlCol="0">
            <a:spAutoFit/>
          </a:bodyPr>
          <a:lstStyle/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CENTRAL LIBARY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27" name="TextBox 326"/>
          <p:cNvSpPr txBox="1"/>
          <p:nvPr/>
        </p:nvSpPr>
        <p:spPr>
          <a:xfrm>
            <a:off x="66458" y="397855"/>
            <a:ext cx="1842944" cy="23698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b="1" u="sng" dirty="0" smtClean="0">
                <a:latin typeface="Gotham Book" pitchFamily="50" charset="0"/>
                <a:cs typeface="Gotham Book" pitchFamily="50" charset="0"/>
              </a:rPr>
              <a:t>LEGEND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 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</a:rPr>
              <a:t>15amp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dirty="0" err="1">
                <a:latin typeface="Gotham Book" pitchFamily="50" charset="0"/>
                <a:cs typeface="Gotham Book" pitchFamily="50" charset="0"/>
              </a:rPr>
              <a:t>120V</a:t>
            </a:r>
            <a:r>
              <a:rPr lang="en-US" sz="700" dirty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	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  15amp </a:t>
            </a:r>
            <a:r>
              <a:rPr lang="en-US" sz="700" dirty="0" err="1">
                <a:latin typeface="Gotham Book" pitchFamily="50" charset="0"/>
                <a:cs typeface="Gotham Book" pitchFamily="50" charset="0"/>
              </a:rPr>
              <a:t>120V</a:t>
            </a:r>
            <a:r>
              <a:rPr lang="en-US" sz="700" dirty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accessed by chord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 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</a:rPr>
              <a:t>30amp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120/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</a:rPr>
              <a:t>208V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dirty="0">
                <a:latin typeface="Gotham Book" pitchFamily="50" charset="0"/>
                <a:cs typeface="Gotham Book" pitchFamily="50" charset="0"/>
              </a:rPr>
              <a:t>twist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</a:rPr>
              <a:t>lock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30amp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208V</a:t>
            </a:r>
            <a:endParaRPr lang="en-US" sz="700" dirty="0" smtClean="0">
              <a:latin typeface="Gotham Book" pitchFamily="50" charset="0"/>
              <a:cs typeface="Gotham Book" pitchFamily="50" charset="0"/>
              <a:sym typeface="Symbol"/>
            </a:endParaRP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50amp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120/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208V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</a:t>
            </a:r>
          </a:p>
          <a:p>
            <a:r>
              <a:rPr lang="en-US" sz="700" dirty="0">
                <a:latin typeface="Gotham Book" pitchFamily="50" charset="0"/>
                <a:cs typeface="Gotham Book" pitchFamily="50" charset="0"/>
                <a:sym typeface="Symbol"/>
              </a:rPr>
              <a:t>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60amp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120/</a:t>
            </a:r>
            <a:r>
              <a:rPr lang="en-US" sz="700" dirty="0" err="1" smtClean="0">
                <a:latin typeface="Gotham Book" pitchFamily="50" charset="0"/>
                <a:cs typeface="Gotham Book" pitchFamily="50" charset="0"/>
                <a:sym typeface="Symbol"/>
              </a:rPr>
              <a:t>208V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</a:t>
            </a:r>
          </a:p>
          <a:p>
            <a:r>
              <a:rPr lang="en-US" sz="700" dirty="0">
                <a:latin typeface="Gotham Book" pitchFamily="50" charset="0"/>
                <a:cs typeface="Gotham Book" pitchFamily="50" charset="0"/>
                <a:sym typeface="Symbol"/>
              </a:rPr>
              <a:t>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Power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cart (2) </a:t>
            </a:r>
            <a:r>
              <a:rPr lang="en-US" sz="700" i="1" u="sng" dirty="0" smtClean="0">
                <a:latin typeface="Gotham Book" pitchFamily="50" charset="0"/>
                <a:cs typeface="Gotham Book" pitchFamily="50" charset="0"/>
                <a:sym typeface="Symbol"/>
              </a:rPr>
              <a:t>by request </a:t>
            </a:r>
            <a:r>
              <a:rPr lang="en-US" sz="700" i="1" u="sng" dirty="0" smtClean="0">
                <a:latin typeface="Gotham Book" pitchFamily="50" charset="0"/>
                <a:cs typeface="Gotham Book" pitchFamily="50" charset="0"/>
                <a:sym typeface="Symbol"/>
              </a:rPr>
              <a:t>only </a:t>
            </a:r>
            <a:endParaRPr lang="en-US" sz="700" i="1" u="sng" dirty="0">
              <a:latin typeface="Gotham Book" pitchFamily="50" charset="0"/>
              <a:cs typeface="Gotham Book" pitchFamily="50" charset="0"/>
              <a:sym typeface="Symbol"/>
            </a:endParaRP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Pass-through </a:t>
            </a:r>
            <a:r>
              <a:rPr lang="en-US" sz="700" i="1" u="sng" dirty="0" smtClean="0">
                <a:latin typeface="Gotham Book" pitchFamily="50" charset="0"/>
                <a:cs typeface="Gotham Book" pitchFamily="50" charset="0"/>
                <a:sym typeface="Symbol"/>
              </a:rPr>
              <a:t>by </a:t>
            </a:r>
            <a:r>
              <a:rPr lang="en-US" sz="700" i="1" u="sng" dirty="0">
                <a:latin typeface="Gotham Book" pitchFamily="50" charset="0"/>
                <a:cs typeface="Gotham Book" pitchFamily="50" charset="0"/>
                <a:sym typeface="Symbol"/>
              </a:rPr>
              <a:t>request </a:t>
            </a:r>
            <a:r>
              <a:rPr lang="en-US" sz="700" i="1" u="sng" dirty="0" smtClean="0">
                <a:latin typeface="Gotham Book" pitchFamily="50" charset="0"/>
                <a:cs typeface="Gotham Book" pitchFamily="50" charset="0"/>
                <a:sym typeface="Symbol"/>
              </a:rPr>
              <a:t>only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Potable Water Hookup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Grey water sink</a:t>
            </a:r>
            <a:endParaRPr lang="en-US" sz="500" dirty="0">
              <a:latin typeface="Gotham Book" pitchFamily="50" charset="0"/>
              <a:cs typeface="Gotham Book" pitchFamily="50" charset="0"/>
              <a:sym typeface="Symbol"/>
            </a:endParaRP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Fire Hydrant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Water </a:t>
            </a:r>
            <a:r>
              <a:rPr lang="en-US" sz="700" dirty="0">
                <a:latin typeface="Gotham Book" pitchFamily="50" charset="0"/>
                <a:cs typeface="Gotham Book" pitchFamily="50" charset="0"/>
                <a:sym typeface="Symbol"/>
              </a:rPr>
              <a:t>Bottle Filling 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Station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First Aid Kit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Automated External Defibrillator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Access to parking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Accessible Washroom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Elevator to parking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 Automatic bollard</a:t>
            </a:r>
          </a:p>
          <a:p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   Permanent bollard</a:t>
            </a:r>
          </a:p>
          <a:p>
            <a:r>
              <a:rPr lang="en-US" sz="700" b="1" i="1" dirty="0" smtClean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r>
              <a:rPr lang="en-US" sz="700" dirty="0" smtClean="0">
                <a:latin typeface="Gotham Book" pitchFamily="50" charset="0"/>
                <a:cs typeface="Gotham Book" pitchFamily="50" charset="0"/>
                <a:sym typeface="Symbol"/>
              </a:rPr>
              <a:t>  Bollard access panel</a:t>
            </a:r>
          </a:p>
        </p:txBody>
      </p:sp>
      <p:sp>
        <p:nvSpPr>
          <p:cNvPr id="332" name="Rectangle 331"/>
          <p:cNvSpPr/>
          <p:nvPr/>
        </p:nvSpPr>
        <p:spPr>
          <a:xfrm>
            <a:off x="161698" y="817292"/>
            <a:ext cx="46882" cy="45719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33" name="Rectangle 332"/>
          <p:cNvSpPr/>
          <p:nvPr/>
        </p:nvSpPr>
        <p:spPr>
          <a:xfrm>
            <a:off x="161066" y="712259"/>
            <a:ext cx="46882" cy="45719"/>
          </a:xfrm>
          <a:prstGeom prst="rect">
            <a:avLst/>
          </a:prstGeom>
          <a:solidFill>
            <a:srgbClr val="FFC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35" name="Rectangle 334"/>
          <p:cNvSpPr/>
          <p:nvPr/>
        </p:nvSpPr>
        <p:spPr>
          <a:xfrm>
            <a:off x="169141" y="926415"/>
            <a:ext cx="46882" cy="4571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155732" y="1030786"/>
            <a:ext cx="46882" cy="45719"/>
          </a:xfrm>
          <a:prstGeom prst="rect">
            <a:avLst/>
          </a:prstGeom>
          <a:solidFill>
            <a:srgbClr val="7030A0"/>
          </a:solidFill>
          <a:ln w="952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63183" y="1137232"/>
            <a:ext cx="46882" cy="45719"/>
          </a:xfrm>
          <a:prstGeom prst="rect">
            <a:avLst/>
          </a:prstGeom>
          <a:solidFill>
            <a:srgbClr val="CF01A8"/>
          </a:solidFill>
          <a:ln w="9525">
            <a:solidFill>
              <a:srgbClr val="CF01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12" name="Multiply 211"/>
          <p:cNvSpPr/>
          <p:nvPr/>
        </p:nvSpPr>
        <p:spPr>
          <a:xfrm>
            <a:off x="149579" y="1299235"/>
            <a:ext cx="71120" cy="131629"/>
          </a:xfrm>
          <a:prstGeom prst="mathMultiply">
            <a:avLst/>
          </a:prstGeom>
          <a:solidFill>
            <a:srgbClr val="FFCC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3" name="Teardrop 212"/>
          <p:cNvSpPr/>
          <p:nvPr/>
        </p:nvSpPr>
        <p:spPr>
          <a:xfrm>
            <a:off x="161698" y="1454085"/>
            <a:ext cx="46882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pic>
        <p:nvPicPr>
          <p:cNvPr id="255" name="Picture 2" descr="http://cliparts.co/cliparts/dT9/KKX/dT9KKXrBc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82" y="1630947"/>
            <a:ext cx="54957" cy="82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9" name="Picture 2" descr="http://www.packington.info/bloggle/wp-content/uploads/2014/01/Sign-Defibrillator.jp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35" y="1953521"/>
            <a:ext cx="73978" cy="10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0" name="Cross 259"/>
          <p:cNvSpPr/>
          <p:nvPr/>
        </p:nvSpPr>
        <p:spPr>
          <a:xfrm>
            <a:off x="166200" y="1865127"/>
            <a:ext cx="55661" cy="53708"/>
          </a:xfrm>
          <a:prstGeom prst="plus">
            <a:avLst/>
          </a:prstGeom>
          <a:solidFill>
            <a:srgbClr val="FF000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Flowchart: Collate 16"/>
          <p:cNvSpPr/>
          <p:nvPr/>
        </p:nvSpPr>
        <p:spPr>
          <a:xfrm>
            <a:off x="167657" y="1234260"/>
            <a:ext cx="46882" cy="53074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18" name="5-Point Star 17"/>
          <p:cNvSpPr/>
          <p:nvPr/>
        </p:nvSpPr>
        <p:spPr>
          <a:xfrm>
            <a:off x="181071" y="1572415"/>
            <a:ext cx="18288" cy="18288"/>
          </a:xfrm>
          <a:prstGeom prst="star5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23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12" y="2068305"/>
            <a:ext cx="105754" cy="10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5" name="Picture 6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" t="5046" r="5687" b="29974"/>
          <a:stretch/>
        </p:blipFill>
        <p:spPr bwMode="auto">
          <a:xfrm>
            <a:off x="130168" y="2176095"/>
            <a:ext cx="127419" cy="89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" name="Picture 24" descr="https://upload.wikimedia.org/wikipedia/commons/thumb/b/bb/Elevator_(Madrid_Metro).svg/2000px-Elevator_(Madrid_Metro).svg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1" y="2276798"/>
            <a:ext cx="93606" cy="9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9" name="Picture 4" descr="https://upload.wikimedia.org/wikipedia/commons/thumb/6/6b/BSicon_PARKING.svg/1024px-BSicon_PARKING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410" y="3073403"/>
            <a:ext cx="110825" cy="11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" name="Flowchart: Collate 244"/>
          <p:cNvSpPr/>
          <p:nvPr/>
        </p:nvSpPr>
        <p:spPr>
          <a:xfrm>
            <a:off x="5183481" y="2555776"/>
            <a:ext cx="45719" cy="53265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299" name="Rectangle 298"/>
          <p:cNvSpPr/>
          <p:nvPr/>
        </p:nvSpPr>
        <p:spPr>
          <a:xfrm>
            <a:off x="4148966" y="448359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1" name="Rectangle 300"/>
          <p:cNvSpPr/>
          <p:nvPr/>
        </p:nvSpPr>
        <p:spPr>
          <a:xfrm>
            <a:off x="1873042" y="4314071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2" name="Flowchart: Collate 301"/>
          <p:cNvSpPr/>
          <p:nvPr/>
        </p:nvSpPr>
        <p:spPr>
          <a:xfrm>
            <a:off x="2112073" y="3625543"/>
            <a:ext cx="45719" cy="53265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304" name="Teardrop 303"/>
          <p:cNvSpPr/>
          <p:nvPr/>
        </p:nvSpPr>
        <p:spPr>
          <a:xfrm>
            <a:off x="3284984" y="4526281"/>
            <a:ext cx="45719" cy="45719"/>
          </a:xfrm>
          <a:prstGeom prst="teardrop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" dirty="0" smtClean="0"/>
              <a:t>W</a:t>
            </a:r>
            <a:endParaRPr lang="en-CA" sz="400" dirty="0"/>
          </a:p>
        </p:txBody>
      </p:sp>
      <p:sp>
        <p:nvSpPr>
          <p:cNvPr id="276" name="Rectangle 275"/>
          <p:cNvSpPr/>
          <p:nvPr/>
        </p:nvSpPr>
        <p:spPr>
          <a:xfrm>
            <a:off x="2739914" y="3584316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1" name="Rectangle 280"/>
          <p:cNvSpPr/>
          <p:nvPr/>
        </p:nvSpPr>
        <p:spPr>
          <a:xfrm>
            <a:off x="2732298" y="334655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2" name="Rectangle 281"/>
          <p:cNvSpPr/>
          <p:nvPr/>
        </p:nvSpPr>
        <p:spPr>
          <a:xfrm>
            <a:off x="2420778" y="3346367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3" name="Rectangle 282"/>
          <p:cNvSpPr/>
          <p:nvPr/>
        </p:nvSpPr>
        <p:spPr>
          <a:xfrm>
            <a:off x="2420777" y="3584314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6" name="Rectangle 285"/>
          <p:cNvSpPr/>
          <p:nvPr/>
        </p:nvSpPr>
        <p:spPr>
          <a:xfrm>
            <a:off x="3026940" y="3616248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97" name="Flowchart: Collate 296"/>
          <p:cNvSpPr/>
          <p:nvPr/>
        </p:nvSpPr>
        <p:spPr>
          <a:xfrm>
            <a:off x="5517232" y="6102911"/>
            <a:ext cx="45719" cy="53265"/>
          </a:xfrm>
          <a:prstGeom prst="flowChartCollate">
            <a:avLst/>
          </a:prstGeom>
          <a:ln>
            <a:solidFill>
              <a:srgbClr val="0707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305" name="Rectangle 304"/>
          <p:cNvSpPr/>
          <p:nvPr/>
        </p:nvSpPr>
        <p:spPr>
          <a:xfrm>
            <a:off x="5029945" y="5049262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98" name="Rectangle 297"/>
          <p:cNvSpPr/>
          <p:nvPr/>
        </p:nvSpPr>
        <p:spPr>
          <a:xfrm>
            <a:off x="5084651" y="5049261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14" name="Rectangle 313"/>
          <p:cNvSpPr/>
          <p:nvPr/>
        </p:nvSpPr>
        <p:spPr>
          <a:xfrm>
            <a:off x="5029945" y="5251380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5084651" y="5251379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16" name="Rectangle 315"/>
          <p:cNvSpPr/>
          <p:nvPr/>
        </p:nvSpPr>
        <p:spPr>
          <a:xfrm>
            <a:off x="5029945" y="5451612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5084651" y="5451611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5029945" y="5669464"/>
            <a:ext cx="45719" cy="45719"/>
          </a:xfrm>
          <a:prstGeom prst="rect">
            <a:avLst/>
          </a:prstGeom>
          <a:solidFill>
            <a:srgbClr val="FFCC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5084651" y="5669463"/>
            <a:ext cx="45719" cy="45719"/>
          </a:xfrm>
          <a:prstGeom prst="rect">
            <a:avLst/>
          </a:prstGeom>
          <a:solidFill>
            <a:srgbClr val="00B050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8988" y="4427983"/>
            <a:ext cx="195145" cy="253009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1" name="Rectangle 320"/>
          <p:cNvSpPr/>
          <p:nvPr/>
        </p:nvSpPr>
        <p:spPr>
          <a:xfrm>
            <a:off x="2144552" y="2510852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22" name="Rectangle 321"/>
          <p:cNvSpPr/>
          <p:nvPr/>
        </p:nvSpPr>
        <p:spPr>
          <a:xfrm>
            <a:off x="2144551" y="235772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24" name="Rectangle 323"/>
          <p:cNvSpPr/>
          <p:nvPr/>
        </p:nvSpPr>
        <p:spPr>
          <a:xfrm>
            <a:off x="2135998" y="2208044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31" name="Rectangle 330"/>
          <p:cNvSpPr/>
          <p:nvPr/>
        </p:nvSpPr>
        <p:spPr>
          <a:xfrm>
            <a:off x="2135997" y="1839920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0" name="Rectangle 339"/>
          <p:cNvSpPr/>
          <p:nvPr/>
        </p:nvSpPr>
        <p:spPr>
          <a:xfrm>
            <a:off x="2135997" y="1672814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1" name="Rectangle 340"/>
          <p:cNvSpPr/>
          <p:nvPr/>
        </p:nvSpPr>
        <p:spPr>
          <a:xfrm>
            <a:off x="2135998" y="1518743"/>
            <a:ext cx="45719" cy="45719"/>
          </a:xfrm>
          <a:prstGeom prst="rect">
            <a:avLst/>
          </a:prstGeom>
          <a:solidFill>
            <a:srgbClr val="FFC000"/>
          </a:solidFill>
          <a:ln w="9525">
            <a:solidFill>
              <a:srgbClr val="FF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2" name="TextBox 341"/>
          <p:cNvSpPr txBox="1"/>
          <p:nvPr/>
        </p:nvSpPr>
        <p:spPr>
          <a:xfrm rot="16200000">
            <a:off x="1604913" y="1741035"/>
            <a:ext cx="127029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LEGENDS ROW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75743" y="3051018"/>
            <a:ext cx="526852" cy="189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3" name="Rectangle 342"/>
          <p:cNvSpPr/>
          <p:nvPr/>
        </p:nvSpPr>
        <p:spPr>
          <a:xfrm>
            <a:off x="2344698" y="2999254"/>
            <a:ext cx="580246" cy="189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314047" y="3047507"/>
            <a:ext cx="651672" cy="3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4" name="Rectangle 343"/>
          <p:cNvSpPr/>
          <p:nvPr/>
        </p:nvSpPr>
        <p:spPr>
          <a:xfrm>
            <a:off x="3750475" y="1063964"/>
            <a:ext cx="54457" cy="8439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5" name="Rectangle 344"/>
          <p:cNvSpPr/>
          <p:nvPr/>
        </p:nvSpPr>
        <p:spPr>
          <a:xfrm>
            <a:off x="4052498" y="914013"/>
            <a:ext cx="54457" cy="8439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6" name="Rectangle 345"/>
          <p:cNvSpPr/>
          <p:nvPr/>
        </p:nvSpPr>
        <p:spPr>
          <a:xfrm>
            <a:off x="3276422" y="913511"/>
            <a:ext cx="54457" cy="8439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47" name="Rectangle 346"/>
          <p:cNvSpPr/>
          <p:nvPr/>
        </p:nvSpPr>
        <p:spPr>
          <a:xfrm>
            <a:off x="161066" y="604605"/>
            <a:ext cx="46882" cy="45719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349" name="Picture 34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6201" y="4361219"/>
            <a:ext cx="66194" cy="53008"/>
          </a:xfrm>
          <a:prstGeom prst="rect">
            <a:avLst/>
          </a:prstGeom>
          <a:ln w="9525">
            <a:solidFill>
              <a:srgbClr val="00B0F0"/>
            </a:solidFill>
          </a:ln>
        </p:spPr>
      </p:pic>
      <p:pic>
        <p:nvPicPr>
          <p:cNvPr id="350" name="Picture 34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67" y="1762001"/>
            <a:ext cx="66194" cy="53008"/>
          </a:xfrm>
          <a:prstGeom prst="rect">
            <a:avLst/>
          </a:prstGeom>
          <a:ln w="9525">
            <a:solidFill>
              <a:srgbClr val="00B0F0"/>
            </a:solidFill>
          </a:ln>
        </p:spPr>
      </p:pic>
      <p:sp>
        <p:nvSpPr>
          <p:cNvPr id="352" name="Rectangle 351"/>
          <p:cNvSpPr/>
          <p:nvPr/>
        </p:nvSpPr>
        <p:spPr>
          <a:xfrm>
            <a:off x="1171682" y="3431933"/>
            <a:ext cx="515606" cy="895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FLAG POLES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1209520" y="3074191"/>
            <a:ext cx="763588" cy="29414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WEST </a:t>
            </a:r>
            <a:r>
              <a:rPr lang="en-US" sz="600" b="1" dirty="0">
                <a:solidFill>
                  <a:schemeClr val="tx1"/>
                </a:solidFill>
                <a:latin typeface="Gotham Narrow Book" pitchFamily="50" charset="0"/>
              </a:rPr>
              <a:t>STORAGE</a:t>
            </a:r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 ROOM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54" name="Rectangle 353"/>
          <p:cNvSpPr/>
          <p:nvPr/>
        </p:nvSpPr>
        <p:spPr>
          <a:xfrm>
            <a:off x="5392567" y="3053178"/>
            <a:ext cx="772738" cy="28510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PARKS EQUIPMENT ROOM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58" name="Rectangle 357"/>
          <p:cNvSpPr/>
          <p:nvPr/>
        </p:nvSpPr>
        <p:spPr>
          <a:xfrm>
            <a:off x="934254" y="3068569"/>
            <a:ext cx="248760" cy="8191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pPr algn="ctr"/>
            <a:r>
              <a:rPr lang="en-US" sz="400" b="1" dirty="0" smtClean="0">
                <a:solidFill>
                  <a:schemeClr val="bg1"/>
                </a:solidFill>
                <a:latin typeface="Gotham Narrow Book" pitchFamily="50" charset="0"/>
              </a:rPr>
              <a:t>GARBAGE</a:t>
            </a:r>
            <a:endParaRPr lang="en-CA" sz="400" b="1" dirty="0">
              <a:solidFill>
                <a:schemeClr val="bg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60" name="Rectangle 359"/>
          <p:cNvSpPr/>
          <p:nvPr/>
        </p:nvSpPr>
        <p:spPr>
          <a:xfrm>
            <a:off x="931041" y="3185457"/>
            <a:ext cx="255186" cy="95182"/>
          </a:xfrm>
          <a:prstGeom prst="rect">
            <a:avLst/>
          </a:prstGeom>
          <a:solidFill>
            <a:srgbClr val="3C6FB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400" b="1" dirty="0" smtClean="0">
                <a:solidFill>
                  <a:schemeClr val="bg1"/>
                </a:solidFill>
                <a:latin typeface="Gotham Narrow Book" pitchFamily="50" charset="0"/>
              </a:rPr>
              <a:t>RECYCLE</a:t>
            </a:r>
            <a:endParaRPr lang="en-CA" sz="400" b="1" dirty="0">
              <a:solidFill>
                <a:schemeClr val="bg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61" name="Rectangle 360"/>
          <p:cNvSpPr/>
          <p:nvPr/>
        </p:nvSpPr>
        <p:spPr>
          <a:xfrm>
            <a:off x="5681744" y="3392086"/>
            <a:ext cx="502449" cy="8515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Narrow Book" pitchFamily="50" charset="0"/>
              </a:rPr>
              <a:t>FLAG POLES</a:t>
            </a:r>
            <a:endParaRPr lang="en-CA" sz="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5" name="Rectangular Callout 64"/>
          <p:cNvSpPr/>
          <p:nvPr/>
        </p:nvSpPr>
        <p:spPr>
          <a:xfrm>
            <a:off x="186197" y="3636414"/>
            <a:ext cx="346504" cy="211717"/>
          </a:xfrm>
          <a:prstGeom prst="wedgeRectCallout">
            <a:avLst>
              <a:gd name="adj1" fmla="val 66333"/>
              <a:gd name="adj2" fmla="val -1928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400" b="1" dirty="0">
                <a:solidFill>
                  <a:schemeClr val="tx1"/>
                </a:solidFill>
                <a:latin typeface="Gotham Narrow Book" pitchFamily="50" charset="0"/>
              </a:rPr>
              <a:t>WEST GATE ENTRANCE</a:t>
            </a:r>
            <a:endParaRPr lang="en-CA" sz="400" b="1" dirty="0">
              <a:solidFill>
                <a:schemeClr val="tx1"/>
              </a:solidFill>
              <a:latin typeface="Gotham Narrow Book" pitchFamily="50" charset="0"/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088665" y="6915516"/>
            <a:ext cx="1331632" cy="362640"/>
          </a:xfrm>
          <a:custGeom>
            <a:avLst/>
            <a:gdLst>
              <a:gd name="connsiteX0" fmla="*/ 1331632 w 1331632"/>
              <a:gd name="connsiteY0" fmla="*/ 356791 h 362640"/>
              <a:gd name="connsiteX1" fmla="*/ 1325783 w 1331632"/>
              <a:gd name="connsiteY1" fmla="*/ 0 h 362640"/>
              <a:gd name="connsiteX2" fmla="*/ 407483 w 1331632"/>
              <a:gd name="connsiteY2" fmla="*/ 1949 h 362640"/>
              <a:gd name="connsiteX3" fmla="*/ 0 w 1331632"/>
              <a:gd name="connsiteY3" fmla="*/ 173521 h 362640"/>
              <a:gd name="connsiteX4" fmla="*/ 1950 w 1331632"/>
              <a:gd name="connsiteY4" fmla="*/ 362640 h 362640"/>
              <a:gd name="connsiteX5" fmla="*/ 1331632 w 1331632"/>
              <a:gd name="connsiteY5" fmla="*/ 356791 h 36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1632" h="362640">
                <a:moveTo>
                  <a:pt x="1331632" y="356791"/>
                </a:moveTo>
                <a:cubicBezTo>
                  <a:pt x="1329682" y="237861"/>
                  <a:pt x="1327733" y="118930"/>
                  <a:pt x="1325783" y="0"/>
                </a:cubicBezTo>
                <a:lnTo>
                  <a:pt x="407483" y="1949"/>
                </a:lnTo>
                <a:lnTo>
                  <a:pt x="0" y="173521"/>
                </a:lnTo>
                <a:lnTo>
                  <a:pt x="1950" y="362640"/>
                </a:lnTo>
                <a:lnTo>
                  <a:pt x="1331632" y="356791"/>
                </a:ln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1" name="Rectangular Callout 310"/>
          <p:cNvSpPr/>
          <p:nvPr/>
        </p:nvSpPr>
        <p:spPr>
          <a:xfrm>
            <a:off x="5965371" y="7329545"/>
            <a:ext cx="558409" cy="269066"/>
          </a:xfrm>
          <a:prstGeom prst="wedgeRectCallout">
            <a:avLst>
              <a:gd name="adj1" fmla="val -78738"/>
              <a:gd name="adj2" fmla="val -120048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" tIns="7200" rIns="7200" bIns="7200" rtlCol="0" anchor="ctr"/>
          <a:lstStyle/>
          <a:p>
            <a:pPr algn="ctr"/>
            <a:r>
              <a:rPr lang="en-US" sz="600" b="1" dirty="0" smtClean="0">
                <a:solidFill>
                  <a:srgbClr val="CF01A8"/>
                </a:solidFill>
                <a:latin typeface="Gotham Book" pitchFamily="50" charset="0"/>
                <a:cs typeface="Gotham Book" pitchFamily="50" charset="0"/>
              </a:rPr>
              <a:t>MAINSTAGE RAMP</a:t>
            </a:r>
          </a:p>
          <a:p>
            <a:pPr algn="ctr"/>
            <a:r>
              <a:rPr lang="en-US" sz="600" b="1" dirty="0" smtClean="0">
                <a:solidFill>
                  <a:srgbClr val="CF01A8"/>
                </a:solidFill>
                <a:latin typeface="Gotham Book" pitchFamily="50" charset="0"/>
                <a:cs typeface="Gotham Book" pitchFamily="50" charset="0"/>
              </a:rPr>
              <a:t>CLOSED</a:t>
            </a:r>
            <a:endParaRPr lang="en-CA" sz="600" b="1" dirty="0">
              <a:solidFill>
                <a:srgbClr val="CF01A8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62" name="Rectangle 361"/>
          <p:cNvSpPr/>
          <p:nvPr/>
        </p:nvSpPr>
        <p:spPr>
          <a:xfrm flipV="1">
            <a:off x="1215783" y="4070772"/>
            <a:ext cx="578231" cy="15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3" name="Rectangle 362"/>
          <p:cNvSpPr/>
          <p:nvPr/>
        </p:nvSpPr>
        <p:spPr>
          <a:xfrm flipV="1">
            <a:off x="118747" y="7598611"/>
            <a:ext cx="578231" cy="15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4" name="Rectangle 363"/>
          <p:cNvSpPr/>
          <p:nvPr/>
        </p:nvSpPr>
        <p:spPr>
          <a:xfrm flipV="1">
            <a:off x="2289791" y="7107751"/>
            <a:ext cx="109814" cy="15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5" name="Rectangle 364"/>
          <p:cNvSpPr/>
          <p:nvPr/>
        </p:nvSpPr>
        <p:spPr>
          <a:xfrm flipV="1">
            <a:off x="4487849" y="1080665"/>
            <a:ext cx="109814" cy="1581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6" name="Rectangle 365"/>
          <p:cNvSpPr/>
          <p:nvPr/>
        </p:nvSpPr>
        <p:spPr>
          <a:xfrm rot="5400000" flipV="1">
            <a:off x="4457474" y="973135"/>
            <a:ext cx="77638" cy="279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7" name="Rectangle 366"/>
          <p:cNvSpPr/>
          <p:nvPr/>
        </p:nvSpPr>
        <p:spPr>
          <a:xfrm flipV="1">
            <a:off x="4635857" y="1070326"/>
            <a:ext cx="264603" cy="1035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6" name="Straight Connector 75"/>
          <p:cNvCxnSpPr/>
          <p:nvPr/>
        </p:nvCxnSpPr>
        <p:spPr>
          <a:xfrm flipH="1">
            <a:off x="4672525" y="1068884"/>
            <a:ext cx="3051" cy="12093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H="1">
            <a:off x="4708579" y="1068883"/>
            <a:ext cx="3051" cy="120935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Rectangle 368"/>
          <p:cNvSpPr/>
          <p:nvPr/>
        </p:nvSpPr>
        <p:spPr>
          <a:xfrm flipV="1">
            <a:off x="2923513" y="1074568"/>
            <a:ext cx="264603" cy="61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0" name="Rectangular Callout 369"/>
          <p:cNvSpPr/>
          <p:nvPr/>
        </p:nvSpPr>
        <p:spPr>
          <a:xfrm>
            <a:off x="6499392" y="3636414"/>
            <a:ext cx="346504" cy="211717"/>
          </a:xfrm>
          <a:prstGeom prst="wedgeRectCallout">
            <a:avLst>
              <a:gd name="adj1" fmla="val -76843"/>
              <a:gd name="adj2" fmla="val -16989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400" b="1" dirty="0" smtClean="0">
                <a:solidFill>
                  <a:schemeClr val="tx1"/>
                </a:solidFill>
                <a:latin typeface="Gotham Narrow Book" pitchFamily="50" charset="0"/>
              </a:rPr>
              <a:t>EAST </a:t>
            </a:r>
            <a:r>
              <a:rPr lang="en-US" sz="400" b="1" dirty="0">
                <a:solidFill>
                  <a:schemeClr val="tx1"/>
                </a:solidFill>
                <a:latin typeface="Gotham Narrow Book" pitchFamily="50" charset="0"/>
              </a:rPr>
              <a:t>GATE ENTRANCE</a:t>
            </a:r>
            <a:endParaRPr lang="en-CA" sz="400" b="1" dirty="0">
              <a:solidFill>
                <a:schemeClr val="tx1"/>
              </a:solidFill>
              <a:latin typeface="Gotham Narrow Book" pitchFamily="50" charset="0"/>
            </a:endParaRPr>
          </a:p>
        </p:txBody>
      </p:sp>
      <p:sp>
        <p:nvSpPr>
          <p:cNvPr id="371" name="Rectangle 370"/>
          <p:cNvSpPr/>
          <p:nvPr/>
        </p:nvSpPr>
        <p:spPr>
          <a:xfrm>
            <a:off x="3049235" y="3592588"/>
            <a:ext cx="197145" cy="745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6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x</a:t>
            </a:r>
            <a:r>
              <a:rPr lang="en-US" sz="4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2</a:t>
            </a:r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 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72" name="Rectangle 371"/>
          <p:cNvSpPr/>
          <p:nvPr/>
        </p:nvSpPr>
        <p:spPr>
          <a:xfrm>
            <a:off x="640324" y="3068569"/>
            <a:ext cx="248760" cy="8191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pPr algn="ctr"/>
            <a:r>
              <a:rPr lang="en-US" sz="400" b="1" dirty="0" smtClean="0">
                <a:solidFill>
                  <a:schemeClr val="bg1"/>
                </a:solidFill>
                <a:latin typeface="Gotham Narrow Book" pitchFamily="50" charset="0"/>
              </a:rPr>
              <a:t>GARBAGE</a:t>
            </a:r>
            <a:endParaRPr lang="en-CA" sz="400" b="1" dirty="0">
              <a:solidFill>
                <a:schemeClr val="bg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373" name="Rectangle 372"/>
          <p:cNvSpPr/>
          <p:nvPr/>
        </p:nvSpPr>
        <p:spPr>
          <a:xfrm>
            <a:off x="634257" y="3187530"/>
            <a:ext cx="255186" cy="95182"/>
          </a:xfrm>
          <a:prstGeom prst="rect">
            <a:avLst/>
          </a:prstGeom>
          <a:solidFill>
            <a:srgbClr val="3C6FB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/>
          <a:lstStyle/>
          <a:p>
            <a:pPr algn="ctr"/>
            <a:r>
              <a:rPr lang="en-US" sz="400" b="1" dirty="0" smtClean="0">
                <a:solidFill>
                  <a:schemeClr val="bg1"/>
                </a:solidFill>
                <a:latin typeface="Gotham Narrow Book" pitchFamily="50" charset="0"/>
              </a:rPr>
              <a:t>RECYCLE</a:t>
            </a:r>
            <a:endParaRPr lang="en-CA" sz="400" b="1" dirty="0">
              <a:solidFill>
                <a:schemeClr val="bg1"/>
              </a:solidFill>
              <a:latin typeface="Gotham Book" pitchFamily="50" charset="0"/>
              <a:cs typeface="Gotham Book" pitchFamily="50" charset="0"/>
            </a:endParaRPr>
          </a:p>
        </p:txBody>
      </p:sp>
      <p:cxnSp>
        <p:nvCxnSpPr>
          <p:cNvPr id="106" name="Straight Connector 105"/>
          <p:cNvCxnSpPr/>
          <p:nvPr/>
        </p:nvCxnSpPr>
        <p:spPr>
          <a:xfrm flipH="1">
            <a:off x="907747" y="2902554"/>
            <a:ext cx="973" cy="465785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/>
          <p:cNvCxnSpPr/>
          <p:nvPr/>
        </p:nvCxnSpPr>
        <p:spPr>
          <a:xfrm flipH="1">
            <a:off x="764704" y="3590056"/>
            <a:ext cx="2195" cy="261864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>
            <a:off x="764704" y="3851920"/>
            <a:ext cx="910" cy="390862"/>
          </a:xfrm>
          <a:prstGeom prst="line">
            <a:avLst/>
          </a:prstGeom>
          <a:ln w="19050" cmpd="dbl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 flipH="1">
            <a:off x="768828" y="3399225"/>
            <a:ext cx="3214" cy="172010"/>
          </a:xfrm>
          <a:prstGeom prst="line">
            <a:avLst/>
          </a:prstGeom>
          <a:ln w="19050" cmpd="dbl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 flipV="1">
            <a:off x="133326" y="2437398"/>
            <a:ext cx="117893" cy="3308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 flipH="1">
            <a:off x="120720" y="2539490"/>
            <a:ext cx="131398" cy="2279"/>
          </a:xfrm>
          <a:prstGeom prst="line">
            <a:avLst/>
          </a:prstGeom>
          <a:ln w="19050" cmpd="dbl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 flipH="1">
            <a:off x="6338314" y="3571235"/>
            <a:ext cx="6166" cy="245248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 flipH="1">
            <a:off x="6391845" y="4049764"/>
            <a:ext cx="3214" cy="172010"/>
          </a:xfrm>
          <a:prstGeom prst="line">
            <a:avLst/>
          </a:prstGeom>
          <a:ln w="19050" cmpd="dbl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 flipH="1">
            <a:off x="6395059" y="3378217"/>
            <a:ext cx="3214" cy="172010"/>
          </a:xfrm>
          <a:prstGeom prst="line">
            <a:avLst/>
          </a:prstGeom>
          <a:ln w="19050" cmpd="dbl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 flipH="1">
            <a:off x="6204606" y="2888456"/>
            <a:ext cx="3214" cy="172010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flipH="1">
            <a:off x="6192267" y="1063943"/>
            <a:ext cx="3214" cy="172010"/>
          </a:xfrm>
          <a:prstGeom prst="line">
            <a:avLst/>
          </a:prstGeom>
          <a:ln w="15875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" name="Rectangle 1023"/>
          <p:cNvSpPr/>
          <p:nvPr/>
        </p:nvSpPr>
        <p:spPr>
          <a:xfrm>
            <a:off x="741169" y="3330858"/>
            <a:ext cx="2616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i="1" dirty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endParaRPr lang="en-CA" dirty="0"/>
          </a:p>
        </p:txBody>
      </p:sp>
      <p:sp>
        <p:nvSpPr>
          <p:cNvPr id="387" name="Rectangle 386"/>
          <p:cNvSpPr/>
          <p:nvPr/>
        </p:nvSpPr>
        <p:spPr>
          <a:xfrm>
            <a:off x="625495" y="2825343"/>
            <a:ext cx="2616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i="1" dirty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endParaRPr lang="en-CA" dirty="0"/>
          </a:p>
        </p:txBody>
      </p:sp>
      <p:sp>
        <p:nvSpPr>
          <p:cNvPr id="388" name="Rectangle 387"/>
          <p:cNvSpPr/>
          <p:nvPr/>
        </p:nvSpPr>
        <p:spPr>
          <a:xfrm>
            <a:off x="6143897" y="3341043"/>
            <a:ext cx="2616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i="1" dirty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endParaRPr lang="en-CA" dirty="0"/>
          </a:p>
        </p:txBody>
      </p:sp>
      <p:sp>
        <p:nvSpPr>
          <p:cNvPr id="389" name="Rectangle 388"/>
          <p:cNvSpPr/>
          <p:nvPr/>
        </p:nvSpPr>
        <p:spPr>
          <a:xfrm>
            <a:off x="5931675" y="2915815"/>
            <a:ext cx="24503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i="1" dirty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endParaRPr lang="en-CA" sz="800" dirty="0"/>
          </a:p>
        </p:txBody>
      </p:sp>
      <p:sp>
        <p:nvSpPr>
          <p:cNvPr id="1027" name="Rectangle 1026"/>
          <p:cNvSpPr/>
          <p:nvPr/>
        </p:nvSpPr>
        <p:spPr>
          <a:xfrm>
            <a:off x="6133449" y="995975"/>
            <a:ext cx="261610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i="1" dirty="0">
                <a:solidFill>
                  <a:srgbClr val="FB4311"/>
                </a:solidFill>
                <a:latin typeface="Gotham Book" pitchFamily="50" charset="0"/>
                <a:cs typeface="Gotham Book" pitchFamily="50" charset="0"/>
                <a:sym typeface="Symbol"/>
              </a:rPr>
              <a:t>B</a:t>
            </a:r>
            <a:endParaRPr lang="en-CA" sz="800" dirty="0"/>
          </a:p>
        </p:txBody>
      </p:sp>
      <p:cxnSp>
        <p:nvCxnSpPr>
          <p:cNvPr id="278" name="Straight Connector 277"/>
          <p:cNvCxnSpPr/>
          <p:nvPr/>
        </p:nvCxnSpPr>
        <p:spPr>
          <a:xfrm>
            <a:off x="6338314" y="3841511"/>
            <a:ext cx="0" cy="205840"/>
          </a:xfrm>
          <a:prstGeom prst="line">
            <a:avLst/>
          </a:prstGeom>
          <a:ln w="19050" cmpd="dbl">
            <a:solidFill>
              <a:srgbClr val="FB431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TextBox 283"/>
          <p:cNvSpPr txBox="1"/>
          <p:nvPr/>
        </p:nvSpPr>
        <p:spPr>
          <a:xfrm>
            <a:off x="124142" y="59542"/>
            <a:ext cx="2393428" cy="221018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lIns="18000" tIns="18000" rIns="18000" bIns="18000" rtlCol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200" b="1" dirty="0" smtClean="0">
                <a:solidFill>
                  <a:schemeClr val="tx2"/>
                </a:solidFill>
                <a:latin typeface="Gotham Book" pitchFamily="50" charset="0"/>
                <a:cs typeface="Gotham Book" pitchFamily="50" charset="0"/>
              </a:rPr>
              <a:t>2023 </a:t>
            </a:r>
            <a:r>
              <a:rPr lang="en-US" sz="1200" b="1" dirty="0" smtClean="0">
                <a:solidFill>
                  <a:schemeClr val="tx2"/>
                </a:solidFill>
                <a:latin typeface="Gotham Book" pitchFamily="50" charset="0"/>
                <a:cs typeface="Gotham Book" pitchFamily="50" charset="0"/>
              </a:rPr>
              <a:t>MCS EVENT SITE MAP</a:t>
            </a:r>
            <a:endParaRPr lang="en-CA" sz="1200" b="1" dirty="0">
              <a:solidFill>
                <a:schemeClr val="tx2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2622604" y="58660"/>
            <a:ext cx="3207770" cy="221018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lIns="18000" tIns="18000" rIns="18000" bIns="18000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  <a:latin typeface="Gotham Book" pitchFamily="50" charset="0"/>
                <a:cs typeface="Gotham Book" pitchFamily="50" charset="0"/>
              </a:rPr>
              <a:t> FESTIVAL </a:t>
            </a:r>
            <a:r>
              <a:rPr lang="en-US" sz="1200" b="1" dirty="0" smtClean="0">
                <a:solidFill>
                  <a:srgbClr val="00B050"/>
                </a:solidFill>
                <a:latin typeface="Gotham Book" pitchFamily="50" charset="0"/>
                <a:cs typeface="Gotham Book" pitchFamily="50" charset="0"/>
              </a:rPr>
              <a:t>NAME GOES HERE</a:t>
            </a:r>
            <a:endParaRPr lang="en-CA" sz="1200" b="1" dirty="0">
              <a:solidFill>
                <a:srgbClr val="00B050"/>
              </a:solidFill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91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675" y="1494978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2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5069" y="1496877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4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366" y="1502023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9" name="Oval 308"/>
          <p:cNvSpPr/>
          <p:nvPr/>
        </p:nvSpPr>
        <p:spPr>
          <a:xfrm>
            <a:off x="3937635" y="1489612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34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38" y="1504675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6" name="Oval 335"/>
          <p:cNvSpPr/>
          <p:nvPr/>
        </p:nvSpPr>
        <p:spPr>
          <a:xfrm>
            <a:off x="4756571" y="1515500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37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265" y="1737119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8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796" y="2137451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1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796" y="2313259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5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188" y="2515432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6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91" y="1930283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7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499" y="2705383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9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796" y="2898706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9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0616" y="3234197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0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892" y="3237584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1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021" y="3244472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0" name="Oval 389"/>
          <p:cNvSpPr/>
          <p:nvPr/>
        </p:nvSpPr>
        <p:spPr>
          <a:xfrm>
            <a:off x="3768159" y="3240886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1" name="Oval 390"/>
          <p:cNvSpPr/>
          <p:nvPr/>
        </p:nvSpPr>
        <p:spPr>
          <a:xfrm>
            <a:off x="4195830" y="3227589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92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574" y="3247595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3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314" y="3237018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4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6384" y="1760765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888" y="2124223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6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514" y="2297064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7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514" y="2693072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8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624" y="2898706"/>
            <a:ext cx="14552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" name="Oval 398"/>
          <p:cNvSpPr/>
          <p:nvPr/>
        </p:nvSpPr>
        <p:spPr>
          <a:xfrm>
            <a:off x="3076398" y="2478841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0" name="Oval 399"/>
          <p:cNvSpPr/>
          <p:nvPr/>
        </p:nvSpPr>
        <p:spPr>
          <a:xfrm>
            <a:off x="3070036" y="1932596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1" name="Oval 400"/>
          <p:cNvSpPr/>
          <p:nvPr/>
        </p:nvSpPr>
        <p:spPr>
          <a:xfrm>
            <a:off x="3140361" y="3161046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2" name="Oval 401"/>
          <p:cNvSpPr/>
          <p:nvPr/>
        </p:nvSpPr>
        <p:spPr>
          <a:xfrm>
            <a:off x="3202982" y="3142566"/>
            <a:ext cx="86795" cy="8164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3" name="Oval 402"/>
          <p:cNvSpPr/>
          <p:nvPr/>
        </p:nvSpPr>
        <p:spPr>
          <a:xfrm>
            <a:off x="3209509" y="1601586"/>
            <a:ext cx="86795" cy="8164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4" name="Oval 403"/>
          <p:cNvSpPr/>
          <p:nvPr/>
        </p:nvSpPr>
        <p:spPr>
          <a:xfrm>
            <a:off x="3177332" y="1525733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5" name="Oval 404"/>
          <p:cNvSpPr/>
          <p:nvPr/>
        </p:nvSpPr>
        <p:spPr>
          <a:xfrm>
            <a:off x="4804343" y="1570520"/>
            <a:ext cx="86795" cy="8164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7" name="Oval 406"/>
          <p:cNvSpPr/>
          <p:nvPr/>
        </p:nvSpPr>
        <p:spPr>
          <a:xfrm>
            <a:off x="4760945" y="3126188"/>
            <a:ext cx="86795" cy="81641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8" name="Oval 407"/>
          <p:cNvSpPr/>
          <p:nvPr/>
        </p:nvSpPr>
        <p:spPr>
          <a:xfrm>
            <a:off x="4838077" y="3146062"/>
            <a:ext cx="98375" cy="9564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09" name="TextBox 408"/>
          <p:cNvSpPr txBox="1"/>
          <p:nvPr/>
        </p:nvSpPr>
        <p:spPr>
          <a:xfrm>
            <a:off x="3233276" y="2005250"/>
            <a:ext cx="1621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PLEASE NOTE:</a:t>
            </a:r>
            <a:br>
              <a:rPr lang="en-US" sz="6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THE FOUNTAIN SET UP OF PICNIC TABLES AND UMBRELLAS            </a:t>
            </a:r>
            <a:r>
              <a:rPr lang="en-US" sz="600" b="1" u="sng" dirty="0" smtClean="0">
                <a:solidFill>
                  <a:srgbClr val="FF0000"/>
                </a:solidFill>
                <a:latin typeface="Gotham Book" pitchFamily="50" charset="0"/>
                <a:cs typeface="Gotham Book" pitchFamily="50" charset="0"/>
              </a:rPr>
              <a:t>CAN NOT</a:t>
            </a:r>
            <a:r>
              <a:rPr lang="en-US" sz="600" b="1" dirty="0" smtClean="0">
                <a:latin typeface="Gotham Book" pitchFamily="50" charset="0"/>
                <a:cs typeface="Gotham Book" pitchFamily="50" charset="0"/>
              </a:rPr>
              <a:t> BE CHANGED</a:t>
            </a:r>
            <a:endParaRPr lang="en-CA" sz="600" b="1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10" name="Rectangle 409"/>
          <p:cNvSpPr/>
          <p:nvPr/>
        </p:nvSpPr>
        <p:spPr>
          <a:xfrm>
            <a:off x="91652" y="7936566"/>
            <a:ext cx="2920636" cy="11679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1" name="Rectangle 410"/>
          <p:cNvSpPr/>
          <p:nvPr/>
        </p:nvSpPr>
        <p:spPr>
          <a:xfrm>
            <a:off x="3107850" y="7921354"/>
            <a:ext cx="3586914" cy="1183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2" name="Rectangle 411"/>
          <p:cNvSpPr/>
          <p:nvPr/>
        </p:nvSpPr>
        <p:spPr>
          <a:xfrm>
            <a:off x="55631" y="7943527"/>
            <a:ext cx="325837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u="sng" dirty="0" smtClean="0">
                <a:latin typeface="Gotham Book" pitchFamily="50" charset="0"/>
                <a:cs typeface="Gotham Book" pitchFamily="50" charset="0"/>
                <a:sym typeface="Symbol"/>
              </a:rPr>
              <a:t>FURNITURE</a:t>
            </a:r>
            <a:endParaRPr lang="en-US" sz="900" b="1" u="sng" dirty="0">
              <a:latin typeface="Gotham Book" pitchFamily="50" charset="0"/>
              <a:cs typeface="Gotham Book" pitchFamily="50" charset="0"/>
              <a:sym typeface="Symbol"/>
            </a:endParaRPr>
          </a:p>
        </p:txBody>
      </p:sp>
      <p:cxnSp>
        <p:nvCxnSpPr>
          <p:cNvPr id="413" name="Straight Connector 412"/>
          <p:cNvCxnSpPr/>
          <p:nvPr/>
        </p:nvCxnSpPr>
        <p:spPr>
          <a:xfrm>
            <a:off x="149691" y="8268415"/>
            <a:ext cx="11671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Rectangle 413"/>
          <p:cNvSpPr/>
          <p:nvPr/>
        </p:nvSpPr>
        <p:spPr>
          <a:xfrm>
            <a:off x="251219" y="8152643"/>
            <a:ext cx="2672294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Metal Barricades (100 pieces) 7’ x 3.67’ ($)</a:t>
            </a:r>
            <a:endParaRPr lang="en-CA" sz="700" dirty="0"/>
          </a:p>
        </p:txBody>
      </p:sp>
      <p:pic>
        <p:nvPicPr>
          <p:cNvPr id="415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42" y="8357845"/>
            <a:ext cx="119417" cy="97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6" name="Oval 415"/>
          <p:cNvSpPr/>
          <p:nvPr/>
        </p:nvSpPr>
        <p:spPr>
          <a:xfrm>
            <a:off x="153814" y="8653681"/>
            <a:ext cx="112588" cy="124043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17" name="Oval 416"/>
          <p:cNvSpPr/>
          <p:nvPr/>
        </p:nvSpPr>
        <p:spPr>
          <a:xfrm>
            <a:off x="156809" y="8857475"/>
            <a:ext cx="94410" cy="81053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18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24" y="8514746"/>
            <a:ext cx="105184" cy="85827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  <a:extLst/>
        </p:spPr>
      </p:pic>
      <p:sp>
        <p:nvSpPr>
          <p:cNvPr id="419" name="Rectangle 418"/>
          <p:cNvSpPr/>
          <p:nvPr/>
        </p:nvSpPr>
        <p:spPr>
          <a:xfrm>
            <a:off x="243603" y="8291631"/>
            <a:ext cx="239956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Regular Picnic Tables (40 units) </a:t>
            </a:r>
            <a:r>
              <a:rPr lang="en-US" sz="700" b="1" dirty="0">
                <a:latin typeface="Gotham Book" pitchFamily="50" charset="0"/>
                <a:cs typeface="Gotham Book" pitchFamily="50" charset="0"/>
              </a:rPr>
              <a:t>5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’ x 3.4’ ($)</a:t>
            </a:r>
            <a:endParaRPr lang="en-CA" sz="700" dirty="0"/>
          </a:p>
        </p:txBody>
      </p:sp>
      <p:sp>
        <p:nvSpPr>
          <p:cNvPr id="420" name="Rectangle 419"/>
          <p:cNvSpPr/>
          <p:nvPr/>
        </p:nvSpPr>
        <p:spPr>
          <a:xfrm>
            <a:off x="240367" y="8449223"/>
            <a:ext cx="2704221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Accessible Regular Picnic Tables (10 units) </a:t>
            </a:r>
            <a:r>
              <a:rPr lang="en-US" sz="700" b="1" dirty="0">
                <a:latin typeface="Gotham Book" pitchFamily="50" charset="0"/>
                <a:cs typeface="Gotham Book" pitchFamily="50" charset="0"/>
              </a:rPr>
              <a:t>5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’ x 7’ ($)</a:t>
            </a:r>
            <a:endParaRPr lang="en-CA" sz="700" dirty="0"/>
          </a:p>
        </p:txBody>
      </p:sp>
      <p:sp>
        <p:nvSpPr>
          <p:cNvPr id="421" name="Rectangle 420"/>
          <p:cNvSpPr/>
          <p:nvPr/>
        </p:nvSpPr>
        <p:spPr>
          <a:xfrm>
            <a:off x="237213" y="8602874"/>
            <a:ext cx="301066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Umbrella (12 units)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($) </a:t>
            </a:r>
            <a:endParaRPr lang="en-CA" sz="700" dirty="0"/>
          </a:p>
        </p:txBody>
      </p:sp>
      <p:sp>
        <p:nvSpPr>
          <p:cNvPr id="422" name="Rectangle 421"/>
          <p:cNvSpPr/>
          <p:nvPr/>
        </p:nvSpPr>
        <p:spPr>
          <a:xfrm>
            <a:off x="230048" y="8786243"/>
            <a:ext cx="252863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Bistro Tables + Chairs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(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20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units) </a:t>
            </a:r>
            <a:endParaRPr lang="en-CA" sz="700" dirty="0"/>
          </a:p>
        </p:txBody>
      </p:sp>
      <p:sp>
        <p:nvSpPr>
          <p:cNvPr id="423" name="Rectangle 422"/>
          <p:cNvSpPr/>
          <p:nvPr/>
        </p:nvSpPr>
        <p:spPr>
          <a:xfrm>
            <a:off x="5604254" y="8174209"/>
            <a:ext cx="10886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u="sng" dirty="0" smtClean="0">
                <a:latin typeface="Gotham Book" pitchFamily="50" charset="0"/>
                <a:cs typeface="Gotham Book" pitchFamily="50" charset="0"/>
                <a:sym typeface="Symbol"/>
              </a:rPr>
              <a:t>VENDORS </a:t>
            </a:r>
            <a:r>
              <a:rPr lang="en-US" sz="800" b="1" u="sng" dirty="0" smtClean="0">
                <a:latin typeface="Gotham Book" pitchFamily="50" charset="0"/>
                <a:cs typeface="Gotham Book" pitchFamily="50" charset="0"/>
                <a:sym typeface="Symbol"/>
              </a:rPr>
              <a:t>– TENTS AND TRUCKS</a:t>
            </a:r>
            <a:endParaRPr lang="en-US" sz="800" b="1" u="sng" dirty="0">
              <a:latin typeface="Gotham Book" pitchFamily="50" charset="0"/>
              <a:cs typeface="Gotham Book" pitchFamily="50" charset="0"/>
              <a:sym typeface="Symbol"/>
            </a:endParaRPr>
          </a:p>
        </p:txBody>
      </p:sp>
      <p:sp>
        <p:nvSpPr>
          <p:cNvPr id="424" name="Rectangle 423"/>
          <p:cNvSpPr/>
          <p:nvPr/>
        </p:nvSpPr>
        <p:spPr>
          <a:xfrm>
            <a:off x="3181881" y="8040995"/>
            <a:ext cx="130768" cy="11790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#</a:t>
            </a:r>
            <a:endParaRPr lang="en-CA" sz="1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25" name="Rectangle 424"/>
          <p:cNvSpPr/>
          <p:nvPr/>
        </p:nvSpPr>
        <p:spPr>
          <a:xfrm>
            <a:off x="3310812" y="7984824"/>
            <a:ext cx="366894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Food Vendor </a:t>
            </a:r>
            <a:r>
              <a:rPr lang="en-US" sz="700" b="1" u="sng" dirty="0" smtClean="0">
                <a:latin typeface="Gotham Book" pitchFamily="50" charset="0"/>
                <a:cs typeface="Gotham Book" pitchFamily="50" charset="0"/>
              </a:rPr>
              <a:t>NO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Electrical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(Tented) </a:t>
            </a:r>
            <a:endParaRPr lang="en-CA" sz="700" dirty="0"/>
          </a:p>
        </p:txBody>
      </p:sp>
      <p:sp>
        <p:nvSpPr>
          <p:cNvPr id="428" name="Rectangle 427"/>
          <p:cNvSpPr/>
          <p:nvPr/>
        </p:nvSpPr>
        <p:spPr>
          <a:xfrm>
            <a:off x="3185681" y="8207054"/>
            <a:ext cx="130768" cy="117900"/>
          </a:xfrm>
          <a:prstGeom prst="rect">
            <a:avLst/>
          </a:prstGeom>
          <a:solidFill>
            <a:srgbClr val="FFC00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#</a:t>
            </a:r>
            <a:endParaRPr lang="en-CA" sz="16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29" name="Rectangle 428"/>
          <p:cNvSpPr/>
          <p:nvPr/>
        </p:nvSpPr>
        <p:spPr>
          <a:xfrm>
            <a:off x="3183953" y="8382378"/>
            <a:ext cx="130768" cy="1179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#</a:t>
            </a:r>
            <a:endParaRPr lang="en-CA" sz="8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30" name="Rectangle 429"/>
          <p:cNvSpPr/>
          <p:nvPr/>
        </p:nvSpPr>
        <p:spPr>
          <a:xfrm>
            <a:off x="3180068" y="8544522"/>
            <a:ext cx="130768" cy="1179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#</a:t>
            </a:r>
            <a:endParaRPr lang="en-CA" sz="8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31" name="Rectangle 430"/>
          <p:cNvSpPr/>
          <p:nvPr/>
        </p:nvSpPr>
        <p:spPr>
          <a:xfrm>
            <a:off x="3310812" y="8161291"/>
            <a:ext cx="366894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Food Vendor </a:t>
            </a:r>
            <a:r>
              <a:rPr lang="en-US" sz="700" b="1" u="sng" dirty="0" smtClean="0">
                <a:latin typeface="Gotham Book" pitchFamily="50" charset="0"/>
                <a:cs typeface="Gotham Book" pitchFamily="50" charset="0"/>
              </a:rPr>
              <a:t>NEEDS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Electrical </a:t>
            </a:r>
            <a:r>
              <a:rPr lang="en-US" sz="700" b="1" dirty="0">
                <a:latin typeface="Gotham Book" pitchFamily="50" charset="0"/>
                <a:cs typeface="Gotham Book" pitchFamily="50" charset="0"/>
              </a:rPr>
              <a:t>(Tented) </a:t>
            </a:r>
            <a:endParaRPr lang="en-CA" sz="700" dirty="0"/>
          </a:p>
        </p:txBody>
      </p:sp>
      <p:sp>
        <p:nvSpPr>
          <p:cNvPr id="432" name="Rectangle 431"/>
          <p:cNvSpPr/>
          <p:nvPr/>
        </p:nvSpPr>
        <p:spPr>
          <a:xfrm>
            <a:off x="3299286" y="8329445"/>
            <a:ext cx="366894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Vendor </a:t>
            </a:r>
            <a:r>
              <a:rPr lang="en-US" sz="700" b="1" u="sng" dirty="0" smtClean="0">
                <a:latin typeface="Gotham Book" pitchFamily="50" charset="0"/>
                <a:cs typeface="Gotham Book" pitchFamily="50" charset="0"/>
              </a:rPr>
              <a:t>NEEDS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Electrical (non food) </a:t>
            </a:r>
            <a:r>
              <a:rPr lang="en-US" sz="700" b="1" dirty="0">
                <a:latin typeface="Gotham Book" pitchFamily="50" charset="0"/>
                <a:cs typeface="Gotham Book" pitchFamily="50" charset="0"/>
              </a:rPr>
              <a:t>(Tented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)</a:t>
            </a:r>
            <a:endParaRPr lang="en-CA" sz="700" dirty="0"/>
          </a:p>
        </p:txBody>
      </p:sp>
      <p:sp>
        <p:nvSpPr>
          <p:cNvPr id="433" name="Rectangle 432"/>
          <p:cNvSpPr/>
          <p:nvPr/>
        </p:nvSpPr>
        <p:spPr>
          <a:xfrm>
            <a:off x="3306389" y="8488420"/>
            <a:ext cx="366894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Vendor </a:t>
            </a:r>
            <a:r>
              <a:rPr lang="en-US" sz="700" b="1" u="sng" dirty="0" smtClean="0">
                <a:latin typeface="Gotham Book" pitchFamily="50" charset="0"/>
                <a:cs typeface="Gotham Book" pitchFamily="50" charset="0"/>
              </a:rPr>
              <a:t>NO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Electrical (non food) </a:t>
            </a:r>
            <a:r>
              <a:rPr lang="en-US" sz="700" b="1" dirty="0">
                <a:latin typeface="Gotham Book" pitchFamily="50" charset="0"/>
                <a:cs typeface="Gotham Book" pitchFamily="50" charset="0"/>
              </a:rPr>
              <a:t>(Tented)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 </a:t>
            </a:r>
            <a:endParaRPr lang="en-CA" sz="700" dirty="0"/>
          </a:p>
        </p:txBody>
      </p:sp>
      <p:sp>
        <p:nvSpPr>
          <p:cNvPr id="436" name="Rectangle 435"/>
          <p:cNvSpPr/>
          <p:nvPr/>
        </p:nvSpPr>
        <p:spPr>
          <a:xfrm>
            <a:off x="3299326" y="8656259"/>
            <a:ext cx="3668949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Food Truck or Display Truck without electrical </a:t>
            </a:r>
            <a:endParaRPr lang="en-CA" sz="700" dirty="0"/>
          </a:p>
        </p:txBody>
      </p:sp>
      <p:sp>
        <p:nvSpPr>
          <p:cNvPr id="437" name="Rectangle 436"/>
          <p:cNvSpPr/>
          <p:nvPr/>
        </p:nvSpPr>
        <p:spPr>
          <a:xfrm rot="16200000">
            <a:off x="3187828" y="8687863"/>
            <a:ext cx="128364" cy="156517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800" b="1" dirty="0">
                <a:solidFill>
                  <a:schemeClr val="tx1"/>
                </a:solidFill>
                <a:latin typeface="Gotham Book" pitchFamily="50" charset="0"/>
                <a:cs typeface="Gotham Book" pitchFamily="50" charset="0"/>
              </a:rPr>
              <a:t>#</a:t>
            </a:r>
            <a:endParaRPr lang="en-CA" sz="8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38" name="Rectangle 437"/>
          <p:cNvSpPr/>
          <p:nvPr/>
        </p:nvSpPr>
        <p:spPr>
          <a:xfrm>
            <a:off x="3181143" y="8882228"/>
            <a:ext cx="136387" cy="12993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800" b="1" dirty="0">
              <a:solidFill>
                <a:schemeClr val="tx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39" name="Rectangle 438"/>
          <p:cNvSpPr/>
          <p:nvPr/>
        </p:nvSpPr>
        <p:spPr>
          <a:xfrm>
            <a:off x="3317978" y="8852810"/>
            <a:ext cx="282360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Generic Tent – no </a:t>
            </a:r>
            <a:r>
              <a:rPr lang="en-US" sz="700" b="1" dirty="0" smtClean="0">
                <a:latin typeface="Gotham Book" pitchFamily="50" charset="0"/>
                <a:cs typeface="Gotham Book" pitchFamily="50" charset="0"/>
              </a:rPr>
              <a:t>electrical needed</a:t>
            </a:r>
            <a:endParaRPr lang="en-CA" sz="700" dirty="0"/>
          </a:p>
        </p:txBody>
      </p:sp>
    </p:spTree>
    <p:extLst>
      <p:ext uri="{BB962C8B-B14F-4D97-AF65-F5344CB8AC3E}">
        <p14:creationId xmlns:p14="http://schemas.microsoft.com/office/powerpoint/2010/main" val="377236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17973</TotalTime>
  <Words>371</Words>
  <Application>Microsoft Office PowerPoint</Application>
  <PresentationFormat>On-screen Show (4:3)</PresentationFormat>
  <Paragraphs>122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Gotham Book</vt:lpstr>
      <vt:lpstr>Gotham Narrow Book</vt:lpstr>
      <vt:lpstr>Symbol</vt:lpstr>
      <vt:lpstr>Office Theme</vt:lpstr>
      <vt:lpstr>PowerPoint Presentation</vt:lpstr>
    </vt:vector>
  </TitlesOfParts>
  <Company>City of Mississauga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lisabb</dc:creator>
  <cp:lastModifiedBy>Tanya Smither</cp:lastModifiedBy>
  <cp:revision>191</cp:revision>
  <cp:lastPrinted>2023-01-29T06:57:37Z</cp:lastPrinted>
  <dcterms:created xsi:type="dcterms:W3CDTF">2013-01-10T16:24:42Z</dcterms:created>
  <dcterms:modified xsi:type="dcterms:W3CDTF">2023-03-31T20:33:04Z</dcterms:modified>
</cp:coreProperties>
</file>